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88" r:id="rId2"/>
    <p:sldId id="293" r:id="rId3"/>
    <p:sldId id="273" r:id="rId4"/>
    <p:sldId id="274" r:id="rId5"/>
    <p:sldId id="275" r:id="rId6"/>
    <p:sldId id="276" r:id="rId7"/>
    <p:sldId id="277" r:id="rId8"/>
    <p:sldId id="283" r:id="rId9"/>
    <p:sldId id="284" r:id="rId10"/>
    <p:sldId id="285" r:id="rId11"/>
    <p:sldId id="279" r:id="rId12"/>
    <p:sldId id="291" r:id="rId13"/>
    <p:sldId id="280" r:id="rId14"/>
    <p:sldId id="289" r:id="rId15"/>
    <p:sldId id="290" r:id="rId16"/>
    <p:sldId id="292" r:id="rId17"/>
    <p:sldId id="287" r:id="rId18"/>
    <p:sldId id="268" r:id="rId19"/>
  </p:sldIdLst>
  <p:sldSz cx="9144000" cy="6858000" type="screen4x3"/>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598" autoAdjust="0"/>
  </p:normalViewPr>
  <p:slideViewPr>
    <p:cSldViewPr>
      <p:cViewPr varScale="1">
        <p:scale>
          <a:sx n="110" d="100"/>
          <a:sy n="110" d="100"/>
        </p:scale>
        <p:origin x="1266" y="102"/>
      </p:cViewPr>
      <p:guideLst>
        <p:guide orient="horz" pos="2160"/>
        <p:guide pos="2880"/>
      </p:guideLst>
    </p:cSldViewPr>
  </p:slideViewPr>
  <p:outlineViewPr>
    <p:cViewPr>
      <p:scale>
        <a:sx n="33" d="100"/>
        <a:sy n="33" d="100"/>
      </p:scale>
      <p:origin x="0" y="583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328E5C-34DD-47B6-9E6D-231684D8B9FC}" type="doc">
      <dgm:prSet loTypeId="urn:microsoft.com/office/officeart/2005/8/layout/vList3#1" loCatId="picture" qsTypeId="urn:microsoft.com/office/officeart/2005/8/quickstyle/simple1" qsCatId="simple" csTypeId="urn:microsoft.com/office/officeart/2005/8/colors/accent1_2" csCatId="accent1" phldr="1"/>
      <dgm:spPr/>
    </dgm:pt>
    <dgm:pt modelId="{DD24949C-0139-4055-9E05-A55D2BF82EC2}">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ru-RU" sz="1600" dirty="0" smtClean="0">
              <a:latin typeface="Arial" panose="020B0604020202020204" pitchFamily="34" charset="0"/>
              <a:cs typeface="Arial" panose="020B0604020202020204" pitchFamily="34"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муниципального учреждения</a:t>
          </a:r>
          <a:endParaRPr lang="ru-RU" sz="1600" dirty="0">
            <a:latin typeface="Arial" panose="020B0604020202020204" pitchFamily="34" charset="0"/>
            <a:cs typeface="Arial" panose="020B0604020202020204" pitchFamily="34"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dgm:style>
          <a:lnRef idx="1">
            <a:schemeClr val="accent3"/>
          </a:lnRef>
          <a:fillRef idx="2">
            <a:schemeClr val="accent3"/>
          </a:fillRef>
          <a:effectRef idx="1">
            <a:schemeClr val="accent3"/>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Нахождение родственников и иных близких лиц в непосредственном подчинении руководителя муниципального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dirty="0">
            <a:latin typeface="Arial" panose="020B0604020202020204" pitchFamily="34" charset="0"/>
            <a:cs typeface="Arial" panose="020B0604020202020204" pitchFamily="34"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E18C261A-0624-4E8B-9825-916003258D1D}">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Предоставление со стороны руководителя муниципального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dirty="0">
            <a:latin typeface="Arial" panose="020B0604020202020204" pitchFamily="34" charset="0"/>
            <a:cs typeface="Arial" panose="020B0604020202020204" pitchFamily="34" charset="0"/>
          </a:endParaRPr>
        </a:p>
      </dgm:t>
    </dgm:pt>
    <dgm:pt modelId="{7C6118FC-59E6-42E2-A579-90932CA3F46A}" type="parTrans" cxnId="{BF6652A5-E67C-454E-9887-3CBC8D0D383E}">
      <dgm:prSet/>
      <dgm:spPr/>
      <dgm:t>
        <a:bodyPr/>
        <a:lstStyle/>
        <a:p>
          <a:endParaRPr lang="ru-RU"/>
        </a:p>
      </dgm:t>
    </dgm:pt>
    <dgm:pt modelId="{D18881A7-A85A-4715-8C55-A5335587DB16}" type="sibTrans" cxnId="{BF6652A5-E67C-454E-9887-3CBC8D0D383E}">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LinFactNeighborX="-58131" custLinFactNeighborY="-106"/>
      <dgm:spPr>
        <a:prstGeom prst="moon">
          <a:avLst/>
        </a:prstGeom>
        <a:solidFill>
          <a:srgbClr val="FF0000"/>
        </a:solidFill>
      </dgm:spPr>
    </dgm:pt>
    <dgm:pt modelId="{E25EF779-C447-4B6E-A1CC-91C8962056F8}" type="pres">
      <dgm:prSet presAssocID="{DD24949C-0139-4055-9E05-A55D2BF82EC2}" presName="txShp" presStyleLbl="node1" presStyleIdx="0" presStyleCnt="3" custScaleX="150376">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LinFactNeighborX="-81586" custLinFactNeighborY="1440"/>
      <dgm:spPr>
        <a:prstGeom prst="moon">
          <a:avLst/>
        </a:prstGeom>
        <a:solidFill>
          <a:srgbClr val="FF0000"/>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F6B93277-8823-4141-B949-C6769C5FC552}" type="pres">
      <dgm:prSet presAssocID="{E18C261A-0624-4E8B-9825-916003258D1D}" presName="composite" presStyleCnt="0"/>
      <dgm:spPr/>
    </dgm:pt>
    <dgm:pt modelId="{7B3E1035-556D-4D43-8958-911F6E619FD5}" type="pres">
      <dgm:prSet presAssocID="{E18C261A-0624-4E8B-9825-916003258D1D}" presName="imgShp" presStyleLbl="fgImgPlace1" presStyleIdx="2" presStyleCnt="3" custLinFactNeighborX="-58131" custLinFactNeighborY="-2727"/>
      <dgm:spPr>
        <a:prstGeom prst="moon">
          <a:avLst/>
        </a:prstGeom>
        <a:solidFill>
          <a:srgbClr val="FF0000"/>
        </a:solidFill>
      </dgm:spPr>
    </dgm:pt>
    <dgm:pt modelId="{3A14DF5A-9013-4096-8D9F-7352EFE7E0ED}" type="pres">
      <dgm:prSet presAssocID="{E18C261A-0624-4E8B-9825-916003258D1D}" presName="txShp" presStyleLbl="node1" presStyleIdx="2" presStyleCnt="3" custScaleX="150376">
        <dgm:presLayoutVars>
          <dgm:bulletEnabled val="1"/>
        </dgm:presLayoutVars>
      </dgm:prSet>
      <dgm:spPr/>
      <dgm:t>
        <a:bodyPr/>
        <a:lstStyle/>
        <a:p>
          <a:endParaRPr lang="ru-RU"/>
        </a:p>
      </dgm:t>
    </dgm:pt>
  </dgm:ptLst>
  <dgm:cxnLst>
    <dgm:cxn modelId="{31C5735C-1EFF-4B8C-BCA9-C9AA297D95BB}" type="presOf" srcId="{DD24949C-0139-4055-9E05-A55D2BF82EC2}" destId="{E25EF779-C447-4B6E-A1CC-91C8962056F8}" srcOrd="0" destOrd="0" presId="urn:microsoft.com/office/officeart/2005/8/layout/vList3#1"/>
    <dgm:cxn modelId="{C17FB49B-F85D-4E44-98E0-152050B05A9D}" type="presOf" srcId="{EA328E5C-34DD-47B6-9E6D-231684D8B9FC}" destId="{621B46A6-10EE-4CD3-902A-0EF3DA501C89}" srcOrd="0" destOrd="0" presId="urn:microsoft.com/office/officeart/2005/8/layout/vList3#1"/>
    <dgm:cxn modelId="{0E1264D4-4849-4760-B464-24E7E15273D9}" srcId="{EA328E5C-34DD-47B6-9E6D-231684D8B9FC}" destId="{274B5247-3933-464E-A5B3-2B7B761E15D1}" srcOrd="1" destOrd="0" parTransId="{F90DD3AF-0521-4940-88CF-6657EBD9740F}" sibTransId="{857C2290-4D9A-4BED-95F6-9867359E0B26}"/>
    <dgm:cxn modelId="{8A817D2D-1519-4AE5-B518-56A174C02B12}" type="presOf" srcId="{E18C261A-0624-4E8B-9825-916003258D1D}" destId="{3A14DF5A-9013-4096-8D9F-7352EFE7E0ED}" srcOrd="0" destOrd="0" presId="urn:microsoft.com/office/officeart/2005/8/layout/vList3#1"/>
    <dgm:cxn modelId="{163FB1D8-5AD9-4BDB-BC64-38FC22B24AB5}" type="presOf" srcId="{274B5247-3933-464E-A5B3-2B7B761E15D1}" destId="{49E2049E-9EBA-414D-B7B7-2F002E2A4ADA}" srcOrd="0" destOrd="0" presId="urn:microsoft.com/office/officeart/2005/8/layout/vList3#1"/>
    <dgm:cxn modelId="{E53E70FB-2065-4009-9ABB-4583C9B82D2F}" srcId="{EA328E5C-34DD-47B6-9E6D-231684D8B9FC}" destId="{DD24949C-0139-4055-9E05-A55D2BF82EC2}" srcOrd="0" destOrd="0" parTransId="{94B44F8A-7175-4975-BF69-B21D87F28222}" sibTransId="{DB0232AF-5396-4F32-9DC6-E4F2752CCFBD}"/>
    <dgm:cxn modelId="{BF6652A5-E67C-454E-9887-3CBC8D0D383E}" srcId="{EA328E5C-34DD-47B6-9E6D-231684D8B9FC}" destId="{E18C261A-0624-4E8B-9825-916003258D1D}" srcOrd="2" destOrd="0" parTransId="{7C6118FC-59E6-42E2-A579-90932CA3F46A}" sibTransId="{D18881A7-A85A-4715-8C55-A5335587DB16}"/>
    <dgm:cxn modelId="{B8D600F4-2858-4254-BC7E-42DC709E247B}" type="presParOf" srcId="{621B46A6-10EE-4CD3-902A-0EF3DA501C89}" destId="{E84DE7EF-A505-48A8-8F8F-56BE87237984}" srcOrd="0" destOrd="0" presId="urn:microsoft.com/office/officeart/2005/8/layout/vList3#1"/>
    <dgm:cxn modelId="{75F5F46D-9225-4DA1-AD4E-651D5E14457D}" type="presParOf" srcId="{E84DE7EF-A505-48A8-8F8F-56BE87237984}" destId="{048B8F29-0CF3-4750-95BD-2A4DEBBA92BB}" srcOrd="0" destOrd="0" presId="urn:microsoft.com/office/officeart/2005/8/layout/vList3#1"/>
    <dgm:cxn modelId="{4950C0A4-375B-472D-8C56-CB6C73D1EBEB}" type="presParOf" srcId="{E84DE7EF-A505-48A8-8F8F-56BE87237984}" destId="{E25EF779-C447-4B6E-A1CC-91C8962056F8}" srcOrd="1" destOrd="0" presId="urn:microsoft.com/office/officeart/2005/8/layout/vList3#1"/>
    <dgm:cxn modelId="{C2ABBB47-146E-4DE6-A5EB-149059A52BA6}" type="presParOf" srcId="{621B46A6-10EE-4CD3-902A-0EF3DA501C89}" destId="{19755D4D-01C4-46D0-919C-DECC7EF96F73}" srcOrd="1" destOrd="0" presId="urn:microsoft.com/office/officeart/2005/8/layout/vList3#1"/>
    <dgm:cxn modelId="{99618A42-4C34-43DA-8C7C-8C0E5398EAAB}" type="presParOf" srcId="{621B46A6-10EE-4CD3-902A-0EF3DA501C89}" destId="{0643AF7A-D8FB-49B0-BAB5-3423D4FF5DCC}" srcOrd="2" destOrd="0" presId="urn:microsoft.com/office/officeart/2005/8/layout/vList3#1"/>
    <dgm:cxn modelId="{58ADD4C9-AB4B-43AD-AB12-010EA0C88FAA}" type="presParOf" srcId="{0643AF7A-D8FB-49B0-BAB5-3423D4FF5DCC}" destId="{4CA31ADE-32B4-4044-B07B-E61E69DF7CCB}" srcOrd="0" destOrd="0" presId="urn:microsoft.com/office/officeart/2005/8/layout/vList3#1"/>
    <dgm:cxn modelId="{EBF541B2-6BA2-49B7-9189-AD60273EF5BB}" type="presParOf" srcId="{0643AF7A-D8FB-49B0-BAB5-3423D4FF5DCC}" destId="{49E2049E-9EBA-414D-B7B7-2F002E2A4ADA}" srcOrd="1" destOrd="0" presId="urn:microsoft.com/office/officeart/2005/8/layout/vList3#1"/>
    <dgm:cxn modelId="{B98D5D92-A184-48D2-BADE-BB659191E45A}" type="presParOf" srcId="{621B46A6-10EE-4CD3-902A-0EF3DA501C89}" destId="{D53B6342-A906-4D75-A87C-C0E8F034B2B5}" srcOrd="3" destOrd="0" presId="urn:microsoft.com/office/officeart/2005/8/layout/vList3#1"/>
    <dgm:cxn modelId="{DD649B21-567B-4F4F-92D4-67967C1B2068}" type="presParOf" srcId="{621B46A6-10EE-4CD3-902A-0EF3DA501C89}" destId="{F6B93277-8823-4141-B949-C6769C5FC552}" srcOrd="4" destOrd="0" presId="urn:microsoft.com/office/officeart/2005/8/layout/vList3#1"/>
    <dgm:cxn modelId="{94BDD431-0302-4854-B879-A850A8660D2C}" type="presParOf" srcId="{F6B93277-8823-4141-B949-C6769C5FC552}" destId="{7B3E1035-556D-4D43-8958-911F6E619FD5}" srcOrd="0" destOrd="0" presId="urn:microsoft.com/office/officeart/2005/8/layout/vList3#1"/>
    <dgm:cxn modelId="{5D8C2940-15A0-4167-A276-DF7F9A24BEDB}" type="presParOf" srcId="{F6B93277-8823-4141-B949-C6769C5FC552}" destId="{3A14DF5A-9013-4096-8D9F-7352EFE7E0ED}"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28E5C-34DD-47B6-9E6D-231684D8B9FC}" type="doc">
      <dgm:prSet loTypeId="urn:microsoft.com/office/officeart/2005/8/layout/vList3#2" loCatId="picture" qsTypeId="urn:microsoft.com/office/officeart/2005/8/quickstyle/simple1" qsCatId="simple" csTypeId="urn:microsoft.com/office/officeart/2005/8/colors/accent1_2" csCatId="accent1" phldr="1"/>
      <dgm:spPr/>
    </dgm:pt>
    <dgm:pt modelId="{DD24949C-0139-4055-9E05-A55D2BF82EC2}">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муниципального учреждения</a:t>
          </a:r>
          <a:endParaRPr lang="ru-RU" dirty="0">
            <a:latin typeface="Arial" panose="020B0604020202020204" pitchFamily="34" charset="0"/>
            <a:cs typeface="Arial" panose="020B0604020202020204" pitchFamily="34"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4"/>
          </a:lnRef>
          <a:fillRef idx="2">
            <a:schemeClr val="accent4"/>
          </a:fillRef>
          <a:effectRef idx="1">
            <a:schemeClr val="accent4"/>
          </a:effectRef>
          <a:fontRef idx="minor">
            <a:schemeClr val="dk1"/>
          </a:fontRef>
        </dgm:style>
      </dgm:prSet>
      <dgm:spPr/>
      <dgm:t>
        <a:bodyPr/>
        <a:lstStyle/>
        <a:p>
          <a:r>
            <a:rPr lang="ru-RU" sz="1900" dirty="0" smtClean="0">
              <a:latin typeface="Arial" panose="020B0604020202020204" pitchFamily="34" charset="0"/>
              <a:cs typeface="Arial" panose="020B0604020202020204" pitchFamily="34"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900" dirty="0">
            <a:latin typeface="Arial" panose="020B0604020202020204" pitchFamily="34" charset="0"/>
            <a:cs typeface="Arial" panose="020B0604020202020204" pitchFamily="34"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6883C90B-244E-4BAA-A5DD-0C53BF5E532F}">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Конфликт интересов, связанный с получением подарков и услуг</a:t>
          </a:r>
          <a:endParaRPr lang="ru-RU" dirty="0">
            <a:latin typeface="Arial" panose="020B0604020202020204" pitchFamily="34" charset="0"/>
            <a:cs typeface="Arial" panose="020B0604020202020204" pitchFamily="34" charset="0"/>
          </a:endParaRPr>
        </a:p>
      </dgm:t>
    </dgm:pt>
    <dgm:pt modelId="{8DBDD3AA-761C-4E76-8BA0-9B4890210B06}" type="parTrans" cxnId="{438AF070-9046-49A3-B24A-C6C1132C75FC}">
      <dgm:prSet/>
      <dgm:spPr/>
      <dgm:t>
        <a:bodyPr/>
        <a:lstStyle/>
        <a:p>
          <a:endParaRPr lang="ru-RU"/>
        </a:p>
      </dgm:t>
    </dgm:pt>
    <dgm:pt modelId="{DA8183F7-E962-4782-A232-5957641A5824}" type="sibTrans" cxnId="{438AF070-9046-49A3-B24A-C6C1132C75FC}">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LinFactNeighborX="-97126" custLinFactNeighborY="-78"/>
      <dgm:spPr>
        <a:prstGeom prst="moon">
          <a:avLst/>
        </a:prstGeom>
        <a:solidFill>
          <a:srgbClr val="FF0000"/>
        </a:solidFill>
      </dgm:spPr>
    </dgm:pt>
    <dgm:pt modelId="{E25EF779-C447-4B6E-A1CC-91C8962056F8}" type="pres">
      <dgm:prSet presAssocID="{DD24949C-0139-4055-9E05-A55D2BF82EC2}" presName="txShp" presStyleLbl="node1" presStyleIdx="0" presStyleCnt="3" custScaleX="150376">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LinFactNeighborX="-97126" custLinFactNeighborY="2215"/>
      <dgm:spPr>
        <a:prstGeom prst="moon">
          <a:avLst/>
        </a:prstGeom>
        <a:solidFill>
          <a:srgbClr val="FF0000"/>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AA332A87-78BE-43A3-94DF-57CD851C224C}" type="pres">
      <dgm:prSet presAssocID="{6883C90B-244E-4BAA-A5DD-0C53BF5E532F}" presName="composite" presStyleCnt="0"/>
      <dgm:spPr/>
    </dgm:pt>
    <dgm:pt modelId="{43DDDBC3-6C04-4E02-A6FB-834B3CBE1131}" type="pres">
      <dgm:prSet presAssocID="{6883C90B-244E-4BAA-A5DD-0C53BF5E532F}" presName="imgShp" presStyleLbl="fgImgPlace1" presStyleIdx="2" presStyleCnt="3" custLinFactNeighborX="-97126" custLinFactNeighborY="-973"/>
      <dgm:spPr>
        <a:prstGeom prst="moon">
          <a:avLst/>
        </a:prstGeom>
        <a:solidFill>
          <a:srgbClr val="FF0000"/>
        </a:solidFill>
      </dgm:spPr>
    </dgm:pt>
    <dgm:pt modelId="{5CE907A8-0483-425B-B326-C590059DB959}" type="pres">
      <dgm:prSet presAssocID="{6883C90B-244E-4BAA-A5DD-0C53BF5E532F}" presName="txShp" presStyleLbl="node1" presStyleIdx="2" presStyleCnt="3" custScaleX="150376">
        <dgm:presLayoutVars>
          <dgm:bulletEnabled val="1"/>
        </dgm:presLayoutVars>
      </dgm:prSet>
      <dgm:spPr/>
      <dgm:t>
        <a:bodyPr/>
        <a:lstStyle/>
        <a:p>
          <a:endParaRPr lang="ru-RU"/>
        </a:p>
      </dgm:t>
    </dgm:pt>
  </dgm:ptLst>
  <dgm:cxnLst>
    <dgm:cxn modelId="{A9C8827F-0B27-49B5-B82F-22B96FE76FA3}" type="presOf" srcId="{DD24949C-0139-4055-9E05-A55D2BF82EC2}" destId="{E25EF779-C447-4B6E-A1CC-91C8962056F8}" srcOrd="0" destOrd="0" presId="urn:microsoft.com/office/officeart/2005/8/layout/vList3#2"/>
    <dgm:cxn modelId="{5571C929-D6A0-4EBF-85A3-6EA6E605B53E}" type="presOf" srcId="{274B5247-3933-464E-A5B3-2B7B761E15D1}" destId="{49E2049E-9EBA-414D-B7B7-2F002E2A4ADA}" srcOrd="0" destOrd="0" presId="urn:microsoft.com/office/officeart/2005/8/layout/vList3#2"/>
    <dgm:cxn modelId="{0E1264D4-4849-4760-B464-24E7E15273D9}" srcId="{EA328E5C-34DD-47B6-9E6D-231684D8B9FC}" destId="{274B5247-3933-464E-A5B3-2B7B761E15D1}" srcOrd="1" destOrd="0" parTransId="{F90DD3AF-0521-4940-88CF-6657EBD9740F}" sibTransId="{857C2290-4D9A-4BED-95F6-9867359E0B26}"/>
    <dgm:cxn modelId="{350A7522-5CC1-4952-B288-2874DB18580F}" type="presOf" srcId="{6883C90B-244E-4BAA-A5DD-0C53BF5E532F}" destId="{5CE907A8-0483-425B-B326-C590059DB959}" srcOrd="0" destOrd="0" presId="urn:microsoft.com/office/officeart/2005/8/layout/vList3#2"/>
    <dgm:cxn modelId="{E53E70FB-2065-4009-9ABB-4583C9B82D2F}" srcId="{EA328E5C-34DD-47B6-9E6D-231684D8B9FC}" destId="{DD24949C-0139-4055-9E05-A55D2BF82EC2}" srcOrd="0" destOrd="0" parTransId="{94B44F8A-7175-4975-BF69-B21D87F28222}" sibTransId="{DB0232AF-5396-4F32-9DC6-E4F2752CCFBD}"/>
    <dgm:cxn modelId="{438AF070-9046-49A3-B24A-C6C1132C75FC}" srcId="{EA328E5C-34DD-47B6-9E6D-231684D8B9FC}" destId="{6883C90B-244E-4BAA-A5DD-0C53BF5E532F}" srcOrd="2" destOrd="0" parTransId="{8DBDD3AA-761C-4E76-8BA0-9B4890210B06}" sibTransId="{DA8183F7-E962-4782-A232-5957641A5824}"/>
    <dgm:cxn modelId="{0D240C1A-30D5-43C9-8585-6C3D7C1A1276}" type="presOf" srcId="{EA328E5C-34DD-47B6-9E6D-231684D8B9FC}" destId="{621B46A6-10EE-4CD3-902A-0EF3DA501C89}" srcOrd="0" destOrd="0" presId="urn:microsoft.com/office/officeart/2005/8/layout/vList3#2"/>
    <dgm:cxn modelId="{4DEDE04B-345B-4AFF-8E24-93DA7B0D953A}" type="presParOf" srcId="{621B46A6-10EE-4CD3-902A-0EF3DA501C89}" destId="{E84DE7EF-A505-48A8-8F8F-56BE87237984}" srcOrd="0" destOrd="0" presId="urn:microsoft.com/office/officeart/2005/8/layout/vList3#2"/>
    <dgm:cxn modelId="{23EEB52A-2DFB-4D73-BD87-EA10A61A6C8A}" type="presParOf" srcId="{E84DE7EF-A505-48A8-8F8F-56BE87237984}" destId="{048B8F29-0CF3-4750-95BD-2A4DEBBA92BB}" srcOrd="0" destOrd="0" presId="urn:microsoft.com/office/officeart/2005/8/layout/vList3#2"/>
    <dgm:cxn modelId="{B7D9336F-F7E2-4C4F-BA35-EFB324A763C8}" type="presParOf" srcId="{E84DE7EF-A505-48A8-8F8F-56BE87237984}" destId="{E25EF779-C447-4B6E-A1CC-91C8962056F8}" srcOrd="1" destOrd="0" presId="urn:microsoft.com/office/officeart/2005/8/layout/vList3#2"/>
    <dgm:cxn modelId="{06FB2C47-FC00-4391-B88A-06F95736C077}" type="presParOf" srcId="{621B46A6-10EE-4CD3-902A-0EF3DA501C89}" destId="{19755D4D-01C4-46D0-919C-DECC7EF96F73}" srcOrd="1" destOrd="0" presId="urn:microsoft.com/office/officeart/2005/8/layout/vList3#2"/>
    <dgm:cxn modelId="{6AFF2DB3-DBF4-4747-A6D8-8E0A521925AA}" type="presParOf" srcId="{621B46A6-10EE-4CD3-902A-0EF3DA501C89}" destId="{0643AF7A-D8FB-49B0-BAB5-3423D4FF5DCC}" srcOrd="2" destOrd="0" presId="urn:microsoft.com/office/officeart/2005/8/layout/vList3#2"/>
    <dgm:cxn modelId="{099D3471-9F9A-43B8-AB62-5F4F0274C018}" type="presParOf" srcId="{0643AF7A-D8FB-49B0-BAB5-3423D4FF5DCC}" destId="{4CA31ADE-32B4-4044-B07B-E61E69DF7CCB}" srcOrd="0" destOrd="0" presId="urn:microsoft.com/office/officeart/2005/8/layout/vList3#2"/>
    <dgm:cxn modelId="{5421BCF2-92D8-4490-B8A3-6DA4F3AADAC0}" type="presParOf" srcId="{0643AF7A-D8FB-49B0-BAB5-3423D4FF5DCC}" destId="{49E2049E-9EBA-414D-B7B7-2F002E2A4ADA}" srcOrd="1" destOrd="0" presId="urn:microsoft.com/office/officeart/2005/8/layout/vList3#2"/>
    <dgm:cxn modelId="{5E15E4BD-F28C-4D6F-817F-7D6F9CDB6898}" type="presParOf" srcId="{621B46A6-10EE-4CD3-902A-0EF3DA501C89}" destId="{D53B6342-A906-4D75-A87C-C0E8F034B2B5}" srcOrd="3" destOrd="0" presId="urn:microsoft.com/office/officeart/2005/8/layout/vList3#2"/>
    <dgm:cxn modelId="{51F1D183-1338-4063-8FFB-0C9B06079D18}" type="presParOf" srcId="{621B46A6-10EE-4CD3-902A-0EF3DA501C89}" destId="{AA332A87-78BE-43A3-94DF-57CD851C224C}" srcOrd="4" destOrd="0" presId="urn:microsoft.com/office/officeart/2005/8/layout/vList3#2"/>
    <dgm:cxn modelId="{316E85D9-F703-4F7B-BF9A-6713E678D64C}" type="presParOf" srcId="{AA332A87-78BE-43A3-94DF-57CD851C224C}" destId="{43DDDBC3-6C04-4E02-A6FB-834B3CBE1131}" srcOrd="0" destOrd="0" presId="urn:microsoft.com/office/officeart/2005/8/layout/vList3#2"/>
    <dgm:cxn modelId="{AFC5AC2B-DBBE-4511-8F74-56372E762AFC}" type="presParOf" srcId="{AA332A87-78BE-43A3-94DF-57CD851C224C}" destId="{5CE907A8-0483-425B-B326-C590059DB959}"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D3A4A1-12A1-4484-ACA4-4072408730D6}" type="doc">
      <dgm:prSet loTypeId="urn:microsoft.com/office/officeart/2005/8/layout/vList3#1" loCatId="picture" qsTypeId="urn:microsoft.com/office/officeart/2005/8/quickstyle/3d1" qsCatId="3D" csTypeId="urn:microsoft.com/office/officeart/2005/8/colors/accent2_4" csCatId="accent2" phldr="1"/>
      <dgm:spPr/>
      <dgm:t>
        <a:bodyPr/>
        <a:lstStyle/>
        <a:p>
          <a:endParaRPr lang="ru-RU"/>
        </a:p>
      </dgm:t>
    </dgm:pt>
    <dgm:pt modelId="{AC3B2BD5-16A3-4B32-9721-2D9B4F12A4A2}">
      <dgm:prSet phldrT="[Текст]" custT="1"/>
      <dgm:spPr/>
      <dgm:t>
        <a:bodyPr/>
        <a:lstStyle/>
        <a:p>
          <a:pPr algn="just"/>
          <a:r>
            <a:rPr lang="ru-RU" sz="1600" dirty="0" smtClean="0">
              <a:latin typeface="Arial" panose="020B0604020202020204" pitchFamily="34" charset="0"/>
              <a:cs typeface="Arial" panose="020B0604020202020204" pitchFamily="34" charset="0"/>
            </a:rPr>
            <a:t>         </a:t>
          </a:r>
          <a:r>
            <a:rPr lang="ru-RU" sz="16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За несоблюдение руководителем учреждения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согласно части 7.1 статьи 81  Трудового Кодекса Российской Федерации</a:t>
          </a:r>
          <a:r>
            <a:rPr lang="ru-RU"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C031EF0F-B71C-4717-921E-E61EFB5813B4}" type="parTrans" cxnId="{5A6789AD-14DA-42EB-BD45-93BD19292033}">
      <dgm:prSet/>
      <dgm:spPr/>
      <dgm:t>
        <a:bodyPr/>
        <a:lstStyle/>
        <a:p>
          <a:endParaRPr lang="ru-RU"/>
        </a:p>
      </dgm:t>
    </dgm:pt>
    <dgm:pt modelId="{1D138431-BCA4-4009-B3EE-7A9DEC076259}" type="sibTrans" cxnId="{5A6789AD-14DA-42EB-BD45-93BD19292033}">
      <dgm:prSet/>
      <dgm:spPr/>
      <dgm:t>
        <a:bodyPr/>
        <a:lstStyle/>
        <a:p>
          <a:endParaRPr lang="ru-RU"/>
        </a:p>
      </dgm:t>
    </dgm:pt>
    <dgm:pt modelId="{268BF69F-30E7-43E0-AA5A-22B90619F97E}">
      <dgm:prSet phldrT="[Текст]" custT="1"/>
      <dgm:spPr/>
      <dgm:t>
        <a:bodyPr/>
        <a:lstStyle/>
        <a:p>
          <a:r>
            <a:rPr lang="ru-RU"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применяется следующее взыскание: </a:t>
          </a:r>
        </a:p>
        <a:p>
          <a:r>
            <a:rPr lang="ru-RU"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Утрата доверия со стороны работодателя</a:t>
          </a:r>
          <a:endParaRPr lang="ru-RU"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C0AB0B1E-56CC-4AD6-B126-7BDED4273343}" type="parTrans" cxnId="{C9548B41-5ED3-4FE9-A1E0-E702B18292F2}">
      <dgm:prSet/>
      <dgm:spPr/>
      <dgm:t>
        <a:bodyPr/>
        <a:lstStyle/>
        <a:p>
          <a:endParaRPr lang="ru-RU"/>
        </a:p>
      </dgm:t>
    </dgm:pt>
    <dgm:pt modelId="{7B0709CA-AC86-41B3-B30D-ABCAD8080E64}" type="sibTrans" cxnId="{C9548B41-5ED3-4FE9-A1E0-E702B18292F2}">
      <dgm:prSet/>
      <dgm:spPr/>
      <dgm:t>
        <a:bodyPr/>
        <a:lstStyle/>
        <a:p>
          <a:endParaRPr lang="ru-RU"/>
        </a:p>
      </dgm:t>
    </dgm:pt>
    <dgm:pt modelId="{419F78EA-5362-4542-96C6-B1EB1EDA2FFC}" type="pres">
      <dgm:prSet presAssocID="{6BD3A4A1-12A1-4484-ACA4-4072408730D6}" presName="linearFlow" presStyleCnt="0">
        <dgm:presLayoutVars>
          <dgm:dir/>
          <dgm:resizeHandles val="exact"/>
        </dgm:presLayoutVars>
      </dgm:prSet>
      <dgm:spPr/>
      <dgm:t>
        <a:bodyPr/>
        <a:lstStyle/>
        <a:p>
          <a:endParaRPr lang="ru-RU"/>
        </a:p>
      </dgm:t>
    </dgm:pt>
    <dgm:pt modelId="{41AA1A4F-343B-44E5-AE22-22CF7510A497}" type="pres">
      <dgm:prSet presAssocID="{AC3B2BD5-16A3-4B32-9721-2D9B4F12A4A2}" presName="composite" presStyleCnt="0"/>
      <dgm:spPr/>
      <dgm:t>
        <a:bodyPr/>
        <a:lstStyle/>
        <a:p>
          <a:endParaRPr lang="ru-RU"/>
        </a:p>
      </dgm:t>
    </dgm:pt>
    <dgm:pt modelId="{9CC1AD97-1E53-487A-AF4B-162531BD68DA}" type="pres">
      <dgm:prSet presAssocID="{AC3B2BD5-16A3-4B32-9721-2D9B4F12A4A2}" presName="imgShp" presStyleLbl="fgImgPlace1" presStyleIdx="0" presStyleCnt="2" custScaleX="59649" custScaleY="59571" custLinFactNeighborX="-16998" custLinFactNeighborY="23442"/>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t>
        <a:bodyPr/>
        <a:lstStyle/>
        <a:p>
          <a:endParaRPr lang="ru-RU"/>
        </a:p>
      </dgm:t>
    </dgm:pt>
    <dgm:pt modelId="{1D0A6638-B564-473B-B819-20D85A7A2F15}" type="pres">
      <dgm:prSet presAssocID="{AC3B2BD5-16A3-4B32-9721-2D9B4F12A4A2}" presName="txShp" presStyleLbl="node1" presStyleIdx="0" presStyleCnt="2" custScaleX="137758" custScaleY="96189" custLinFactNeighborX="5884" custLinFactNeighborY="23688">
        <dgm:presLayoutVars>
          <dgm:bulletEnabled val="1"/>
        </dgm:presLayoutVars>
      </dgm:prSet>
      <dgm:spPr/>
      <dgm:t>
        <a:bodyPr/>
        <a:lstStyle/>
        <a:p>
          <a:endParaRPr lang="ru-RU"/>
        </a:p>
      </dgm:t>
    </dgm:pt>
    <dgm:pt modelId="{6ED888B7-CF0F-4D3C-8682-DE9E4492966C}" type="pres">
      <dgm:prSet presAssocID="{1D138431-BCA4-4009-B3EE-7A9DEC076259}" presName="spacing" presStyleCnt="0"/>
      <dgm:spPr/>
      <dgm:t>
        <a:bodyPr/>
        <a:lstStyle/>
        <a:p>
          <a:endParaRPr lang="ru-RU"/>
        </a:p>
      </dgm:t>
    </dgm:pt>
    <dgm:pt modelId="{93B3163E-4472-494C-BE7D-413918851BD6}" type="pres">
      <dgm:prSet presAssocID="{268BF69F-30E7-43E0-AA5A-22B90619F97E}" presName="composite" presStyleCnt="0"/>
      <dgm:spPr/>
      <dgm:t>
        <a:bodyPr/>
        <a:lstStyle/>
        <a:p>
          <a:endParaRPr lang="ru-RU"/>
        </a:p>
      </dgm:t>
    </dgm:pt>
    <dgm:pt modelId="{34165670-70D5-4FFE-BF69-4EE96132CCF9}" type="pres">
      <dgm:prSet presAssocID="{268BF69F-30E7-43E0-AA5A-22B90619F97E}" presName="imgShp" presStyleLbl="fgImgPlace1" presStyleIdx="1" presStyleCnt="2" custScaleX="62715" custScaleY="60073" custLinFactNeighborX="-18316" custLinFactNeighborY="-5830"/>
      <dgm:spPr>
        <a:blipFill rotWithShape="0">
          <a:blip xmlns:r="http://schemas.openxmlformats.org/officeDocument/2006/relationships" r:embed="rId2"/>
          <a:stretch>
            <a:fillRect/>
          </a:stretch>
        </a:blipFill>
      </dgm:spPr>
      <dgm:t>
        <a:bodyPr/>
        <a:lstStyle/>
        <a:p>
          <a:endParaRPr lang="ru-RU"/>
        </a:p>
      </dgm:t>
    </dgm:pt>
    <dgm:pt modelId="{A24B5F15-3BA8-4E6D-8492-C56D7EC7B522}" type="pres">
      <dgm:prSet presAssocID="{268BF69F-30E7-43E0-AA5A-22B90619F97E}" presName="txShp" presStyleLbl="node1" presStyleIdx="1" presStyleCnt="2" custScaleX="137806" custScaleY="53706" custLinFactNeighborX="7195" custLinFactNeighborY="227">
        <dgm:presLayoutVars>
          <dgm:bulletEnabled val="1"/>
        </dgm:presLayoutVars>
      </dgm:prSet>
      <dgm:spPr/>
      <dgm:t>
        <a:bodyPr/>
        <a:lstStyle/>
        <a:p>
          <a:endParaRPr lang="ru-RU"/>
        </a:p>
      </dgm:t>
    </dgm:pt>
  </dgm:ptLst>
  <dgm:cxnLst>
    <dgm:cxn modelId="{C6DD1617-5600-40F5-B6DB-1690A8343AE3}" type="presOf" srcId="{268BF69F-30E7-43E0-AA5A-22B90619F97E}" destId="{A24B5F15-3BA8-4E6D-8492-C56D7EC7B522}" srcOrd="0" destOrd="0" presId="urn:microsoft.com/office/officeart/2005/8/layout/vList3#1"/>
    <dgm:cxn modelId="{5A6789AD-14DA-42EB-BD45-93BD19292033}" srcId="{6BD3A4A1-12A1-4484-ACA4-4072408730D6}" destId="{AC3B2BD5-16A3-4B32-9721-2D9B4F12A4A2}" srcOrd="0" destOrd="0" parTransId="{C031EF0F-B71C-4717-921E-E61EFB5813B4}" sibTransId="{1D138431-BCA4-4009-B3EE-7A9DEC076259}"/>
    <dgm:cxn modelId="{C9548B41-5ED3-4FE9-A1E0-E702B18292F2}" srcId="{6BD3A4A1-12A1-4484-ACA4-4072408730D6}" destId="{268BF69F-30E7-43E0-AA5A-22B90619F97E}" srcOrd="1" destOrd="0" parTransId="{C0AB0B1E-56CC-4AD6-B126-7BDED4273343}" sibTransId="{7B0709CA-AC86-41B3-B30D-ABCAD8080E64}"/>
    <dgm:cxn modelId="{4C5D738A-E3A2-438C-BCA8-6801E2CA5171}" type="presOf" srcId="{AC3B2BD5-16A3-4B32-9721-2D9B4F12A4A2}" destId="{1D0A6638-B564-473B-B819-20D85A7A2F15}" srcOrd="0" destOrd="0" presId="urn:microsoft.com/office/officeart/2005/8/layout/vList3#1"/>
    <dgm:cxn modelId="{65D6FA54-5CB0-45F7-99EA-43E8C72EE686}" type="presOf" srcId="{6BD3A4A1-12A1-4484-ACA4-4072408730D6}" destId="{419F78EA-5362-4542-96C6-B1EB1EDA2FFC}" srcOrd="0" destOrd="0" presId="urn:microsoft.com/office/officeart/2005/8/layout/vList3#1"/>
    <dgm:cxn modelId="{FE26AEDD-F192-47FD-82F8-D9F20B0BA89F}" type="presParOf" srcId="{419F78EA-5362-4542-96C6-B1EB1EDA2FFC}" destId="{41AA1A4F-343B-44E5-AE22-22CF7510A497}" srcOrd="0" destOrd="0" presId="urn:microsoft.com/office/officeart/2005/8/layout/vList3#1"/>
    <dgm:cxn modelId="{A4E011E6-7FF5-4D54-BFF9-48796518D95D}" type="presParOf" srcId="{41AA1A4F-343B-44E5-AE22-22CF7510A497}" destId="{9CC1AD97-1E53-487A-AF4B-162531BD68DA}" srcOrd="0" destOrd="0" presId="urn:microsoft.com/office/officeart/2005/8/layout/vList3#1"/>
    <dgm:cxn modelId="{6B53F7F4-B88B-4585-868F-754B6B266228}" type="presParOf" srcId="{41AA1A4F-343B-44E5-AE22-22CF7510A497}" destId="{1D0A6638-B564-473B-B819-20D85A7A2F15}" srcOrd="1" destOrd="0" presId="urn:microsoft.com/office/officeart/2005/8/layout/vList3#1"/>
    <dgm:cxn modelId="{066E6996-DB56-4239-A624-31FD4D060E02}" type="presParOf" srcId="{419F78EA-5362-4542-96C6-B1EB1EDA2FFC}" destId="{6ED888B7-CF0F-4D3C-8682-DE9E4492966C}" srcOrd="1" destOrd="0" presId="urn:microsoft.com/office/officeart/2005/8/layout/vList3#1"/>
    <dgm:cxn modelId="{78575DAD-6FB5-4FFB-A18A-E77A44708F7B}" type="presParOf" srcId="{419F78EA-5362-4542-96C6-B1EB1EDA2FFC}" destId="{93B3163E-4472-494C-BE7D-413918851BD6}" srcOrd="2" destOrd="0" presId="urn:microsoft.com/office/officeart/2005/8/layout/vList3#1"/>
    <dgm:cxn modelId="{EABE1239-FE17-4436-8B02-663F897C0A9C}" type="presParOf" srcId="{93B3163E-4472-494C-BE7D-413918851BD6}" destId="{34165670-70D5-4FFE-BF69-4EE96132CCF9}" srcOrd="0" destOrd="0" presId="urn:microsoft.com/office/officeart/2005/8/layout/vList3#1"/>
    <dgm:cxn modelId="{55837A32-3DFE-41F5-A1E3-0AFDC5BEBE47}" type="presParOf" srcId="{93B3163E-4472-494C-BE7D-413918851BD6}" destId="{A24B5F15-3BA8-4E6D-8492-C56D7EC7B52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idx="1"/>
          </p:nvPr>
        </p:nvSpPr>
        <p:spPr>
          <a:xfrm>
            <a:off x="3884613" y="0"/>
            <a:ext cx="2971800" cy="496332"/>
          </a:xfrm>
          <a:prstGeom prst="rect">
            <a:avLst/>
          </a:prstGeom>
        </p:spPr>
        <p:txBody>
          <a:bodyPr vert="horz" lIns="92437" tIns="46218" rIns="92437" bIns="46218" rtlCol="0"/>
          <a:lstStyle>
            <a:lvl1pPr algn="r">
              <a:defRPr sz="1200"/>
            </a:lvl1pPr>
          </a:lstStyle>
          <a:p>
            <a:fld id="{9AE2D788-FA2A-44BF-83E7-F9FE3D2920CA}" type="datetimeFigureOut">
              <a:rPr lang="ru-RU" smtClean="0"/>
              <a:pPr/>
              <a:t>09.10.2019</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2437" tIns="46218" rIns="92437" bIns="46218" rtlCol="0" anchor="ctr"/>
          <a:lstStyle/>
          <a:p>
            <a:endParaRPr lang="ru-RU"/>
          </a:p>
        </p:txBody>
      </p:sp>
      <p:sp>
        <p:nvSpPr>
          <p:cNvPr id="5" name="Заметки 4"/>
          <p:cNvSpPr>
            <a:spLocks noGrp="1"/>
          </p:cNvSpPr>
          <p:nvPr>
            <p:ph type="body" sz="quarter" idx="3"/>
          </p:nvPr>
        </p:nvSpPr>
        <p:spPr>
          <a:xfrm>
            <a:off x="685801" y="4715154"/>
            <a:ext cx="5486400" cy="4466987"/>
          </a:xfrm>
          <a:prstGeom prst="rect">
            <a:avLst/>
          </a:prstGeom>
        </p:spPr>
        <p:txBody>
          <a:bodyPr vert="horz" lIns="92437" tIns="46218" rIns="92437" bIns="4621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3"/>
            <a:ext cx="2971800" cy="496332"/>
          </a:xfrm>
          <a:prstGeom prst="rect">
            <a:avLst/>
          </a:prstGeom>
        </p:spPr>
        <p:txBody>
          <a:bodyPr vert="horz" lIns="92437" tIns="46218" rIns="92437" bIns="46218" rtlCol="0" anchor="b"/>
          <a:lstStyle>
            <a:lvl1pPr algn="r">
              <a:defRPr sz="1200"/>
            </a:lvl1pPr>
          </a:lstStyle>
          <a:p>
            <a:fld id="{A595AC14-92AA-4AD7-B51B-08D54051A2CE}" type="slidenum">
              <a:rPr lang="ru-RU" smtClean="0"/>
              <a:pPr/>
              <a:t>‹#›</a:t>
            </a:fld>
            <a:endParaRPr lang="ru-RU"/>
          </a:p>
        </p:txBody>
      </p:sp>
    </p:spTree>
    <p:extLst>
      <p:ext uri="{BB962C8B-B14F-4D97-AF65-F5344CB8AC3E}">
        <p14:creationId xmlns:p14="http://schemas.microsoft.com/office/powerpoint/2010/main" val="384014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9D5BAFD0-54F2-4399-A110-ACA6FFFF8A9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8" name="Номер слайда 7"/>
          <p:cNvSpPr>
            <a:spLocks noGrp="1"/>
          </p:cNvSpPr>
          <p:nvPr>
            <p:ph type="sldNum" sz="quarter" idx="11"/>
          </p:nvPr>
        </p:nvSpPr>
        <p:spPr/>
        <p:txBody>
          <a:bodyPr/>
          <a:lstStyle/>
          <a:p>
            <a:fld id="{9D5BAFD0-54F2-4399-A110-ACA6FFFF8A93}"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4F9EA9D-690E-49FD-9598-FF39E7A209F3}" type="datetimeFigureOut">
              <a:rPr lang="ru-RU" smtClean="0"/>
              <a:pPr/>
              <a:t>09.10.2019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9D5BAFD0-54F2-4399-A110-ACA6FFFF8A9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4F9EA9D-690E-49FD-9598-FF39E7A209F3}" type="datetimeFigureOut">
              <a:rPr lang="ru-RU" smtClean="0"/>
              <a:pPr/>
              <a:t>09.10.2019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4F9EA9D-690E-49FD-9598-FF39E7A209F3}" type="datetimeFigureOut">
              <a:rPr lang="ru-RU" smtClean="0"/>
              <a:pPr/>
              <a:t>09.10.2019</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D5BAFD0-54F2-4399-A110-ACA6FFFF8A9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B689AD7A1C1BB115959EAA61CDEB402382CE704DF926207478DE38A79F59C7B3E0DB074BC92520CAFA9C7DCEB865B489AA7C17C2607630AB48g0J"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blipFill>
            <a:blip r:embed="rId2" cstate="print"/>
            <a:tile tx="0" ty="0" sx="100000" sy="100000" flip="none" algn="tl"/>
          </a:blipFill>
        </p:spPr>
        <p:txBody>
          <a:bodyPr>
            <a:noAutofit/>
          </a:bodyPr>
          <a:lstStyle/>
          <a:p>
            <a:pPr marL="0" algn="ctr">
              <a:spcBef>
                <a:spcPts val="1200"/>
              </a:spcBef>
              <a:spcAft>
                <a:spcPts val="1200"/>
              </a:spcAft>
              <a:buNone/>
            </a:pPr>
            <a:endParaRPr lang="ru-RU" sz="11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algn="ctr">
              <a:spcBef>
                <a:spcPts val="1200"/>
              </a:spcBef>
              <a:spcAft>
                <a:spcPts val="1200"/>
              </a:spcAft>
              <a:buNone/>
            </a:pPr>
            <a:r>
              <a:rPr lang="ru-RU" sz="6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МЕРЫ ПО ПРЕДУПРЕЖДЕНИЮ КОРРУПЦИОННЫХ ПРАВОНАРУШЕНИЙ РУКОВОДИТЕЛЯМИ УЧРЕЖДЕНИЙ</a:t>
            </a:r>
            <a:endParaRPr lang="ru-RU" sz="6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1138138"/>
          </a:xfrm>
        </p:spPr>
        <p:txBody>
          <a:bodyPr>
            <a:normAutofit/>
          </a:bodyPr>
          <a:lstStyle/>
          <a:p>
            <a:pPr algn="ctr"/>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Порядок действий руководителя при выявлении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p:cNvPicPr>
            <a:picLocks noGrp="1" noChangeAspect="1"/>
          </p:cNvPicPr>
          <p:nvPr>
            <p:ph idx="1"/>
          </p:nvPr>
        </p:nvPicPr>
        <p:blipFill>
          <a:blip r:embed="rId2" cstate="print"/>
          <a:stretch>
            <a:fillRect/>
          </a:stretch>
        </p:blipFill>
        <p:spPr>
          <a:xfrm>
            <a:off x="611560" y="1340768"/>
            <a:ext cx="7992887" cy="475252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1143000"/>
          </a:xfrm>
          <a:ln w="6350">
            <a:solidFill>
              <a:srgbClr val="FF0000"/>
            </a:solidFill>
          </a:ln>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Порядок</a:t>
            </a:r>
            <a:r>
              <a:rPr lang="ru-RU" sz="2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уведомления о возникновении либо возможном возникновении конфликта интересов</a:t>
            </a:r>
            <a:r>
              <a:rPr lang="ru-RU" sz="2800" b="1" dirty="0" smtClean="0">
                <a:solidFill>
                  <a:srgbClr val="FF0000"/>
                </a:solidFill>
                <a:latin typeface="Times New Roman" pitchFamily="18" charset="0"/>
                <a:cs typeface="Times New Roman" pitchFamily="18" charset="0"/>
              </a:rPr>
              <a:t>:</a:t>
            </a:r>
            <a:endParaRPr lang="ru-RU" sz="28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40768"/>
            <a:ext cx="8229600" cy="5328592"/>
          </a:xfrm>
        </p:spPr>
        <p:txBody>
          <a:bodyPr>
            <a:noAutofit/>
          </a:bodyPr>
          <a:lstStyle/>
          <a:p>
            <a:pPr marL="0" indent="452438" algn="just">
              <a:buNone/>
            </a:pPr>
            <a:r>
              <a:rPr lang="ru-RU" sz="2000" kern="10" dirty="0" smtClean="0">
                <a:latin typeface="Times New Roman" pitchFamily="18" charset="0"/>
                <a:cs typeface="Times New Roman" pitchFamily="18" charset="0"/>
              </a:rPr>
              <a:t>Руководитель учреждения </a:t>
            </a:r>
            <a:r>
              <a:rPr lang="ru-RU" sz="2000" b="1" kern="10" dirty="0" smtClean="0">
                <a:solidFill>
                  <a:srgbClr val="FF0000"/>
                </a:solidFill>
                <a:latin typeface="Times New Roman" pitchFamily="18" charset="0"/>
                <a:cs typeface="Times New Roman" pitchFamily="18" charset="0"/>
              </a:rPr>
              <a:t>обязан уведомить представителя нанимателя о возникновении личной заинтересованности</a:t>
            </a:r>
            <a:r>
              <a:rPr lang="ru-RU" sz="2000" b="1" kern="10" dirty="0" smtClean="0">
                <a:latin typeface="Times New Roman" pitchFamily="18" charset="0"/>
                <a:cs typeface="Times New Roman" pitchFamily="18" charset="0"/>
              </a:rPr>
              <a:t> </a:t>
            </a:r>
            <a:r>
              <a:rPr lang="ru-RU" sz="2000" kern="10" dirty="0" smtClean="0">
                <a:latin typeface="Times New Roman" pitchFamily="18" charset="0"/>
                <a:cs typeface="Times New Roman" pitchFamily="18" charset="0"/>
              </a:rPr>
              <a:t>при исполнении должностных обязанностей, которая </a:t>
            </a:r>
            <a:r>
              <a:rPr lang="ru-RU" sz="2000" b="1" kern="10" dirty="0" smtClean="0">
                <a:solidFill>
                  <a:srgbClr val="FF0000"/>
                </a:solidFill>
                <a:latin typeface="Times New Roman" pitchFamily="18" charset="0"/>
                <a:cs typeface="Times New Roman" pitchFamily="18" charset="0"/>
              </a:rPr>
              <a:t>приводит или может привести к конфликту интересов</a:t>
            </a:r>
            <a:r>
              <a:rPr lang="ru-RU" sz="2000" kern="10" dirty="0" smtClean="0">
                <a:latin typeface="Times New Roman" pitchFamily="18" charset="0"/>
                <a:cs typeface="Times New Roman" pitchFamily="18" charset="0"/>
              </a:rPr>
              <a:t>, а также принимать меры по предотвращению или урегулированию конфликта интересов.</a:t>
            </a:r>
          </a:p>
          <a:p>
            <a:pPr marL="0" indent="452438" algn="just">
              <a:buNone/>
            </a:pPr>
            <a:r>
              <a:rPr lang="ru-RU" sz="2000" kern="10" dirty="0" smtClean="0">
                <a:latin typeface="Times New Roman" pitchFamily="18" charset="0"/>
                <a:cs typeface="Times New Roman" pitchFamily="18" charset="0"/>
              </a:rPr>
              <a:t>Сообщение </a:t>
            </a:r>
            <a:r>
              <a:rPr lang="ru-RU" sz="2000" b="1" kern="10" dirty="0" smtClean="0">
                <a:solidFill>
                  <a:srgbClr val="FF0000"/>
                </a:solidFill>
                <a:latin typeface="Times New Roman" pitchFamily="18" charset="0"/>
                <a:cs typeface="Times New Roman" pitchFamily="18" charset="0"/>
              </a:rPr>
              <a:t>оформляется в письменной форме </a:t>
            </a:r>
            <a:r>
              <a:rPr lang="ru-RU" sz="2000" kern="10" dirty="0" smtClean="0">
                <a:latin typeface="Times New Roman" pitchFamily="18" charset="0"/>
                <a:cs typeface="Times New Roman" pitchFamily="18" charset="0"/>
              </a:rPr>
              <a:t>в виде уведомления, утвержденной нормативным правовым актом муниципального органа.</a:t>
            </a:r>
          </a:p>
          <a:p>
            <a:pPr marL="0" indent="452438" algn="just">
              <a:spcBef>
                <a:spcPts val="0"/>
              </a:spcBef>
              <a:buNone/>
            </a:pPr>
            <a:r>
              <a:rPr lang="ru-RU" sz="2000" kern="10" dirty="0" smtClean="0">
                <a:latin typeface="Times New Roman" pitchFamily="18" charset="0"/>
                <a:cs typeface="Times New Roman" pitchFamily="18" charset="0"/>
              </a:rPr>
              <a:t>Уведомление</a:t>
            </a:r>
            <a:r>
              <a:rPr lang="ru-RU" sz="2000" kern="10" dirty="0" smtClean="0">
                <a:solidFill>
                  <a:srgbClr val="FF0000"/>
                </a:solidFill>
                <a:latin typeface="Times New Roman" pitchFamily="18" charset="0"/>
                <a:cs typeface="Times New Roman" pitchFamily="18" charset="0"/>
              </a:rPr>
              <a:t> </a:t>
            </a:r>
            <a:r>
              <a:rPr lang="ru-RU" sz="2000" kern="10" dirty="0" smtClean="0">
                <a:latin typeface="Times New Roman" pitchFamily="18" charset="0"/>
                <a:cs typeface="Times New Roman" pitchFamily="18" charset="0"/>
              </a:rPr>
              <a:t>по решению представителя нанимателя передается в комиссию по соблюдению требований к служебному поведению и урегулированию конфликта интересов.</a:t>
            </a:r>
          </a:p>
          <a:p>
            <a:pPr marL="0" lvl="0" indent="452438" algn="just">
              <a:spcBef>
                <a:spcPts val="0"/>
              </a:spcBef>
              <a:buNone/>
            </a:pPr>
            <a:r>
              <a:rPr lang="ru-RU" sz="2000" dirty="0" smtClean="0">
                <a:latin typeface="Times New Roman" pitchFamily="18" charset="0"/>
                <a:cs typeface="Times New Roman" pitchFamily="18" charset="0"/>
              </a:rPr>
              <a:t>В случае подтверждения личной заинтересованности руководителя учреждения которая приводит или может привести к конфликту интересов или несоблюдения им требований об урегулировании конфликта интересов представитель нанимателя принимает меры или обеспечивает принятие мер по предотвращению или урегулированию конфликта интересов либо рекомендует руководителю учреждения принять такие меры.</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568952" cy="1143000"/>
          </a:xfrm>
          <a:ln w="6350">
            <a:solidFill>
              <a:srgbClr val="FF0000"/>
            </a:solidFill>
          </a:ln>
        </p:spPr>
        <p:txBody>
          <a:bodyPr>
            <a:normAutofit/>
          </a:bodyPr>
          <a:lstStyle/>
          <a:p>
            <a:pPr algn="ctr"/>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Меры по урегулированию и предотвращению конфликта интересов</a:t>
            </a:r>
            <a:endParaRPr lang="ru-RU" sz="3200" dirty="0"/>
          </a:p>
        </p:txBody>
      </p:sp>
      <p:graphicFrame>
        <p:nvGraphicFramePr>
          <p:cNvPr id="6" name="Содержимое 5"/>
          <p:cNvGraphicFramePr>
            <a:graphicFrameLocks noGrp="1"/>
          </p:cNvGraphicFramePr>
          <p:nvPr>
            <p:ph idx="1"/>
          </p:nvPr>
        </p:nvGraphicFramePr>
        <p:xfrm>
          <a:off x="323528" y="1700808"/>
          <a:ext cx="8569326" cy="3840480"/>
        </p:xfrm>
        <a:graphic>
          <a:graphicData uri="http://schemas.openxmlformats.org/drawingml/2006/table">
            <a:tbl>
              <a:tblPr firstRow="1" bandRow="1">
                <a:tableStyleId>{5C22544A-7EE6-4342-B048-85BDC9FD1C3A}</a:tableStyleId>
              </a:tblPr>
              <a:tblGrid>
                <a:gridCol w="3600078"/>
                <a:gridCol w="432048"/>
                <a:gridCol w="4537200"/>
              </a:tblGrid>
              <a:tr h="370840">
                <a:tc>
                  <a:txBody>
                    <a:bodyPr/>
                    <a:lstStyle/>
                    <a:p>
                      <a:pPr algn="ctr"/>
                      <a:r>
                        <a:rPr lang="ru-RU" sz="2400" dirty="0" smtClean="0">
                          <a:latin typeface="Times New Roman" pitchFamily="18" charset="0"/>
                          <a:cs typeface="Times New Roman" pitchFamily="18" charset="0"/>
                        </a:rPr>
                        <a:t>САМОСТОЯТЕЛЬНО</a:t>
                      </a:r>
                      <a:endParaRPr lang="ru-RU" sz="2400" dirty="0">
                        <a:latin typeface="Times New Roman" pitchFamily="18" charset="0"/>
                        <a:cs typeface="Times New Roman" pitchFamily="18" charset="0"/>
                      </a:endParaRPr>
                    </a:p>
                  </a:txBody>
                  <a:tcPr>
                    <a:solidFill>
                      <a:schemeClr val="accent6">
                        <a:lumMod val="75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ctr"/>
                      <a:r>
                        <a:rPr lang="ru-RU" sz="2400" dirty="0" smtClean="0">
                          <a:latin typeface="Times New Roman" pitchFamily="18" charset="0"/>
                          <a:cs typeface="Times New Roman" pitchFamily="18" charset="0"/>
                        </a:rPr>
                        <a:t>ПО РЕШЕНИЮ ПРЕДСТАВИТЕЛЯ</a:t>
                      </a:r>
                      <a:r>
                        <a:rPr lang="ru-RU" sz="2400" baseline="0" dirty="0" smtClean="0">
                          <a:latin typeface="Times New Roman" pitchFamily="18" charset="0"/>
                          <a:cs typeface="Times New Roman" pitchFamily="18" charset="0"/>
                        </a:rPr>
                        <a:t> НАНИМАТЕЛЯ</a:t>
                      </a:r>
                      <a:endParaRPr lang="ru-RU" sz="2400" dirty="0">
                        <a:latin typeface="Times New Roman" pitchFamily="18" charset="0"/>
                        <a:cs typeface="Times New Roman" pitchFamily="18" charset="0"/>
                      </a:endParaRPr>
                    </a:p>
                  </a:txBody>
                  <a:tcPr/>
                </a:tc>
              </a:tr>
              <a:tr h="370840">
                <a:tc>
                  <a:txBody>
                    <a:bodyPr/>
                    <a:lstStyle/>
                    <a:p>
                      <a:pPr>
                        <a:buFont typeface="Arial" pitchFamily="34" charset="0"/>
                        <a:buChar char="•"/>
                      </a:pPr>
                      <a:r>
                        <a:rPr lang="ru-RU" sz="2800" dirty="0" smtClean="0">
                          <a:latin typeface="Times New Roman" pitchFamily="18" charset="0"/>
                          <a:cs typeface="Times New Roman" pitchFamily="18" charset="0"/>
                        </a:rPr>
                        <a:t> отказ</a:t>
                      </a:r>
                      <a:r>
                        <a:rPr lang="ru-RU" sz="2800" baseline="0" dirty="0" smtClean="0">
                          <a:latin typeface="Times New Roman" pitchFamily="18" charset="0"/>
                          <a:cs typeface="Times New Roman" pitchFamily="18" charset="0"/>
                        </a:rPr>
                        <a:t> от выгоды</a:t>
                      </a:r>
                    </a:p>
                    <a:p>
                      <a:pPr>
                        <a:buFont typeface="Arial" pitchFamily="34" charset="0"/>
                        <a:buChar char="•"/>
                      </a:pPr>
                      <a:r>
                        <a:rPr lang="ru-RU" sz="2800" baseline="0" dirty="0" smtClean="0">
                          <a:latin typeface="Times New Roman" pitchFamily="18" charset="0"/>
                          <a:cs typeface="Times New Roman" pitchFamily="18" charset="0"/>
                        </a:rPr>
                        <a:t> самоотвод</a:t>
                      </a:r>
                      <a:endParaRPr lang="ru-RU" sz="2800" dirty="0">
                        <a:latin typeface="Times New Roman" pitchFamily="18" charset="0"/>
                        <a:cs typeface="Times New Roman" pitchFamily="18" charset="0"/>
                      </a:endParaRPr>
                    </a:p>
                  </a:txBody>
                  <a:tcPr>
                    <a:solidFill>
                      <a:schemeClr val="accent6">
                        <a:lumMod val="60000"/>
                        <a:lumOff val="4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buFont typeface="Arial" pitchFamily="34" charset="0"/>
                        <a:buChar char="•"/>
                      </a:pPr>
                      <a:r>
                        <a:rPr lang="ru-RU" sz="2400" dirty="0" smtClean="0">
                          <a:latin typeface="Times New Roman" pitchFamily="18" charset="0"/>
                          <a:cs typeface="Times New Roman" pitchFamily="18" charset="0"/>
                        </a:rPr>
                        <a:t> установление дополнительного контроля, коллегиальное принятие решений</a:t>
                      </a:r>
                    </a:p>
                    <a:p>
                      <a:pPr>
                        <a:buFont typeface="Arial" pitchFamily="34" charset="0"/>
                        <a:buChar char="•"/>
                      </a:pPr>
                      <a:r>
                        <a:rPr lang="ru-RU" sz="2400" dirty="0" smtClean="0">
                          <a:latin typeface="Times New Roman" pitchFamily="18" charset="0"/>
                          <a:cs typeface="Times New Roman" pitchFamily="18" charset="0"/>
                        </a:rPr>
                        <a:t> изменение должностного положения</a:t>
                      </a:r>
                    </a:p>
                    <a:p>
                      <a:pPr>
                        <a:buFont typeface="Arial" pitchFamily="34" charset="0"/>
                        <a:buChar char="•"/>
                      </a:pPr>
                      <a:r>
                        <a:rPr lang="ru-RU" sz="2400" baseline="0" dirty="0" smtClean="0">
                          <a:latin typeface="Times New Roman" pitchFamily="18" charset="0"/>
                          <a:cs typeface="Times New Roman" pitchFamily="18" charset="0"/>
                        </a:rPr>
                        <a:t> о</a:t>
                      </a:r>
                      <a:r>
                        <a:rPr lang="ru-RU" sz="2400" dirty="0" smtClean="0">
                          <a:latin typeface="Times New Roman" pitchFamily="18" charset="0"/>
                          <a:cs typeface="Times New Roman" pitchFamily="18" charset="0"/>
                        </a:rPr>
                        <a:t>тстранение</a:t>
                      </a:r>
                      <a:r>
                        <a:rPr lang="ru-RU" sz="2400" baseline="0" dirty="0" smtClean="0">
                          <a:latin typeface="Times New Roman" pitchFamily="18" charset="0"/>
                          <a:cs typeface="Times New Roman" pitchFamily="18" charset="0"/>
                        </a:rPr>
                        <a:t> от должностных обязанностей</a:t>
                      </a:r>
                      <a:endParaRPr lang="ru-RU"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114300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ru-RU" sz="2800" b="1" dirty="0" smtClean="0">
                <a:latin typeface="Times New Roman" pitchFamily="18" charset="0"/>
                <a:cs typeface="Times New Roman" pitchFamily="18" charset="0"/>
              </a:rPr>
              <a:t>Ответственность за несоблюдение законодательства по противодействию коррупции:</a:t>
            </a:r>
            <a:endParaRPr lang="ru-RU" sz="28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495115751"/>
              </p:ext>
            </p:extLst>
          </p:nvPr>
        </p:nvGraphicFramePr>
        <p:xfrm>
          <a:off x="683568" y="1556792"/>
          <a:ext cx="799288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864096"/>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79512" y="1052736"/>
            <a:ext cx="8784976" cy="5616624"/>
          </a:xfrm>
        </p:spPr>
        <p:txBody>
          <a:bodyPr>
            <a:normAutofit lnSpcReduction="10000"/>
          </a:bodyPr>
          <a:lstStyle/>
          <a:p>
            <a:pPr marL="0">
              <a:spcBef>
                <a:spcPts val="0"/>
              </a:spcBef>
              <a:buNone/>
            </a:pPr>
            <a:r>
              <a:rPr lang="ru-RU" sz="2400" b="1" dirty="0" smtClean="0">
                <a:latin typeface="Times New Roman" pitchFamily="18" charset="0"/>
                <a:cs typeface="Times New Roman" pitchFamily="18" charset="0"/>
              </a:rPr>
              <a:t>Пример 1. Нарушение трудового законодательства и финансовой дисциплины.</a:t>
            </a:r>
          </a:p>
          <a:p>
            <a:pPr marL="0">
              <a:spcBef>
                <a:spcPts val="0"/>
              </a:spcBef>
              <a:buNone/>
            </a:pPr>
            <a:r>
              <a:rPr lang="ru-RU"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Директор муниципального учреждения, используя своё служебное положение, незаконно выписывала себе и некоторым (</a:t>
            </a:r>
            <a:r>
              <a:rPr lang="ru-RU" sz="2200" i="1" dirty="0" smtClean="0">
                <a:latin typeface="Times New Roman" pitchFamily="18" charset="0"/>
                <a:cs typeface="Times New Roman" pitchFamily="18" charset="0"/>
              </a:rPr>
              <a:t>близким родственникам должностных лиц администрации</a:t>
            </a:r>
            <a:r>
              <a:rPr lang="ru-RU" sz="2200" dirty="0" smtClean="0">
                <a:latin typeface="Times New Roman" pitchFamily="18" charset="0"/>
                <a:cs typeface="Times New Roman" pitchFamily="18" charset="0"/>
              </a:rPr>
              <a:t>) сотрудникам денежное вознаграждение (премии). Являясь супругой председателя Совета депутатов поселения, получает повышенную заработную плату, также назначила повышенный оклад дочери заместителя главы поселения, выписывает ей денежные вознаграждения, а некоторым работникам под угрозой увольнения заставила подписать заявления и перевела на 0,75% от оклада.</a:t>
            </a:r>
          </a:p>
          <a:p>
            <a:pPr marL="0">
              <a:spcBef>
                <a:spcPts val="0"/>
              </a:spcBef>
              <a:buNone/>
            </a:pPr>
            <a:r>
              <a:rPr lang="ru-RU" sz="2200" dirty="0" smtClean="0">
                <a:latin typeface="Times New Roman" pitchFamily="18" charset="0"/>
                <a:cs typeface="Times New Roman" pitchFamily="18" charset="0"/>
              </a:rPr>
              <a:t>   Вопрос вынесен на заседание Комиссии по урегулированию конфликта интересов.</a:t>
            </a:r>
          </a:p>
          <a:p>
            <a:pPr marL="0">
              <a:spcBef>
                <a:spcPts val="0"/>
              </a:spcBef>
              <a:buNone/>
            </a:pPr>
            <a:r>
              <a:rPr lang="ru-RU" sz="2200" dirty="0" smtClean="0">
                <a:latin typeface="Times New Roman" pitchFamily="18" charset="0"/>
                <a:cs typeface="Times New Roman" pitchFamily="18" charset="0"/>
              </a:rPr>
              <a:t>   Главой муниципального образования принято решение о проведении проверки финансово-хозяйственной деятельности муниципального учреждения для установления признаков наличия или отсутствия неправомерных действий.</a:t>
            </a:r>
          </a:p>
          <a:p>
            <a:pPr marL="0">
              <a:spcBef>
                <a:spcPts val="0"/>
              </a:spcBef>
              <a:buNone/>
            </a:pP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67544" y="188640"/>
            <a:ext cx="8229600" cy="792088"/>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79512" y="1052736"/>
            <a:ext cx="8784976" cy="5256584"/>
          </a:xfrm>
        </p:spPr>
        <p:txBody>
          <a:bodyPr>
            <a:noAutofit/>
          </a:bodyPr>
          <a:lstStyle/>
          <a:p>
            <a:pPr marL="0">
              <a:spcBef>
                <a:spcPts val="0"/>
              </a:spcBef>
              <a:buNone/>
            </a:pPr>
            <a:r>
              <a:rPr lang="ru-RU" sz="2200" b="1" dirty="0" smtClean="0">
                <a:latin typeface="Times New Roman" pitchFamily="18" charset="0"/>
                <a:cs typeface="Times New Roman" pitchFamily="18" charset="0"/>
              </a:rPr>
              <a:t>Пример 2. Наличие признаков коррупционных правонарушений в действиях директора учреждения.</a:t>
            </a:r>
          </a:p>
          <a:p>
            <a:pPr marL="0">
              <a:spcBef>
                <a:spcPts val="0"/>
              </a:spcBef>
              <a:buNone/>
            </a:pPr>
            <a:r>
              <a:rPr lang="ru-RU" sz="2200" dirty="0" smtClean="0">
                <a:latin typeface="Times New Roman" pitchFamily="18" charset="0"/>
                <a:cs typeface="Times New Roman" pitchFamily="18" charset="0"/>
              </a:rPr>
              <a:t>   Руководитель муниципального учреждения принял на работу свою супругу в качестве заместителя директора по воспитательной работе и учителя по истории и обществознанию,  а также включил супругу в состав комиссии по распределению стимулирующих выплат, чем создал ситуацию наличия конфликта интересов, при этом не уведомил работодателя и не урегулировал конфликт интересов.</a:t>
            </a:r>
          </a:p>
          <a:p>
            <a:pPr marL="0">
              <a:spcBef>
                <a:spcPts val="0"/>
              </a:spcBef>
              <a:buNone/>
            </a:pPr>
            <a:r>
              <a:rPr lang="ru-RU" sz="2200" dirty="0" smtClean="0">
                <a:latin typeface="Times New Roman" pitchFamily="18" charset="0"/>
                <a:cs typeface="Times New Roman" pitchFamily="18" charset="0"/>
              </a:rPr>
              <a:t>   Вопрос вынесен на заседание Комиссии по урегулированию конфликта интересов. Комиссией принято решение о наличии конфликта интересов в учреждении. Руководителю учреждения дан срок для принятия мер по урегулированию конфликта интересов. Если в срок конфликт не будет урегулирован, представитель нанимателя может применить дисциплинарное взыскание в виде увольнения в связи с утратой доверия.</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95536" y="116632"/>
            <a:ext cx="8229600" cy="850106"/>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07504" y="1124744"/>
            <a:ext cx="8928992" cy="5616624"/>
          </a:xfrm>
        </p:spPr>
        <p:txBody>
          <a:bodyPr>
            <a:normAutofit fontScale="85000" lnSpcReduction="20000"/>
          </a:bodyPr>
          <a:lstStyle/>
          <a:p>
            <a:pPr marL="0">
              <a:spcBef>
                <a:spcPts val="0"/>
              </a:spcBef>
              <a:buNone/>
            </a:pPr>
            <a:r>
              <a:rPr lang="ru-RU" sz="2200" b="1" dirty="0" smtClean="0">
                <a:latin typeface="Times New Roman" pitchFamily="18" charset="0"/>
                <a:cs typeface="Times New Roman" pitchFamily="18" charset="0"/>
              </a:rPr>
              <a:t>Пример 3. Представление недостоверных (неполных) сведений о доходах и не урегулирование конфликта интересов руководителем учреждения.</a:t>
            </a:r>
          </a:p>
          <a:p>
            <a:pPr marL="0">
              <a:spcBef>
                <a:spcPts val="0"/>
              </a:spcBef>
              <a:buNone/>
            </a:pPr>
            <a:r>
              <a:rPr lang="ru-RU" sz="2200" dirty="0" smtClean="0">
                <a:latin typeface="Times New Roman" pitchFamily="18" charset="0"/>
                <a:cs typeface="Times New Roman" pitchFamily="18" charset="0"/>
              </a:rPr>
              <a:t>   Гражданин претендующий на должность руководителя муниципального учреждения при приеме на должность представил недостоверные и неполные сведения о своих доходах, также информацию о транспортных средствах находившихся в собственности, и учредительстве в коммерческой организации.</a:t>
            </a:r>
          </a:p>
          <a:p>
            <a:pPr marL="0">
              <a:spcBef>
                <a:spcPts val="0"/>
              </a:spcBef>
              <a:buNone/>
            </a:pPr>
            <a:r>
              <a:rPr lang="ru-RU" sz="2200" dirty="0" smtClean="0">
                <a:latin typeface="Times New Roman" pitchFamily="18" charset="0"/>
                <a:cs typeface="Times New Roman" pitchFamily="18" charset="0"/>
              </a:rPr>
              <a:t>   Проверкой установлено, что руководитель учреждения имеет право на совмещение должностей только с письменного разрешения работодателя. Разрешение на совмещение должностей руководитель не получал. Также установлено, что по результатам электронных аукционов между Управлением по капитальному строительству администрации и коммерческой организацией (учредителем и директором которой является руководитель муниципального учреждения) заключено 2 муниципальных контракта.</a:t>
            </a:r>
          </a:p>
          <a:p>
            <a:pPr marL="0">
              <a:spcBef>
                <a:spcPts val="0"/>
              </a:spcBef>
              <a:buNone/>
            </a:pPr>
            <a:r>
              <a:rPr lang="ru-RU" sz="2200" dirty="0" smtClean="0">
                <a:latin typeface="Times New Roman" pitchFamily="18" charset="0"/>
                <a:cs typeface="Times New Roman" pitchFamily="18" charset="0"/>
              </a:rPr>
              <a:t>   Кроме этого, проверкой установлено, что начальник Управления по капитальному строительству администрации не принял мер по предотвращению и (или) урегулированию конфликта интересов, стороной которого является подчиненное ему лицо.</a:t>
            </a:r>
          </a:p>
          <a:p>
            <a:pPr marL="0">
              <a:spcBef>
                <a:spcPts val="0"/>
              </a:spcBef>
              <a:buNone/>
            </a:pPr>
            <a:r>
              <a:rPr lang="ru-RU" sz="2200" dirty="0" smtClean="0">
                <a:latin typeface="Times New Roman" pitchFamily="18" charset="0"/>
                <a:cs typeface="Times New Roman" pitchFamily="18" charset="0"/>
              </a:rPr>
              <a:t>   Прокуратурой города проведена проверка  по результатам которой вынесено представление о рассмотрении на заседании Комиссии по урегулированию конфликта интересов вопросов применения к начальнику Управления по капитальному строительству администрации мер дисциплинарной ответственности и руководителю учреждения дисциплинарного взыскания в виде расторжения трудового договора в связи с утратой доверия.</a:t>
            </a:r>
          </a:p>
          <a:p>
            <a:pPr marL="0">
              <a:spcBef>
                <a:spcPts val="0"/>
              </a:spcBef>
              <a:buNone/>
            </a:pP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lstStyle/>
          <a:p>
            <a:pPr algn="ctr"/>
            <a:r>
              <a:rPr lang="ru-RU"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Благодарю за внимание</a:t>
            </a:r>
            <a:endParaRPr lang="ru-RU" dirty="0"/>
          </a:p>
        </p:txBody>
      </p:sp>
      <p:pic>
        <p:nvPicPr>
          <p:cNvPr id="4" name="Picture 2" descr="C:\Users\v.saichkina\Pictures\c59h6jWX.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4572000" y="3429000"/>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2016224"/>
          </a:xfrm>
        </p:spPr>
        <p:txBody>
          <a:bodyPr>
            <a:noAutofit/>
          </a:bodyPr>
          <a:lstStyle/>
          <a:p>
            <a:r>
              <a:rPr lang="ru-RU" sz="3200" b="1" dirty="0" smtClean="0">
                <a:latin typeface="Times New Roman" pitchFamily="18" charset="0"/>
                <a:cs typeface="Times New Roman" pitchFamily="18" charset="0"/>
              </a:rPr>
              <a:t>По всем вопросам обращаться в Управление государственной службы и противодействия коррупции Правительства Челябинской области:</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467544" y="2420888"/>
            <a:ext cx="8229600" cy="3744416"/>
          </a:xfrm>
        </p:spPr>
        <p:txBody>
          <a:bodyPr>
            <a:normAutofit/>
          </a:bodyPr>
          <a:lstStyle/>
          <a:p>
            <a:pPr marL="0" indent="342900">
              <a:buNone/>
            </a:pPr>
            <a:r>
              <a:rPr lang="ru-RU" sz="2800" b="1" dirty="0" smtClean="0">
                <a:latin typeface="Times New Roman" pitchFamily="18" charset="0"/>
                <a:cs typeface="Times New Roman" pitchFamily="18" charset="0"/>
              </a:rPr>
              <a:t>Гришко Юлия Юрьевна </a:t>
            </a:r>
            <a:r>
              <a:rPr lang="ru-RU" sz="2800" dirty="0" smtClean="0">
                <a:latin typeface="Times New Roman" pitchFamily="18" charset="0"/>
                <a:cs typeface="Times New Roman" pitchFamily="18" charset="0"/>
              </a:rPr>
              <a:t>– начальник отдела профилактики коррупционных правонарушений в органах местного самоуправления Челябинской области –</a:t>
            </a:r>
            <a:r>
              <a:rPr lang="ru-RU" sz="2800" b="1" dirty="0" smtClean="0">
                <a:latin typeface="Times New Roman" pitchFamily="18" charset="0"/>
                <a:cs typeface="Times New Roman" pitchFamily="18" charset="0"/>
              </a:rPr>
              <a:t>8 (351) 737-03-35</a:t>
            </a:r>
            <a:r>
              <a:rPr lang="ru-RU" sz="2800" dirty="0" smtClean="0">
                <a:latin typeface="Times New Roman" pitchFamily="18" charset="0"/>
                <a:cs typeface="Times New Roman" pitchFamily="18" charset="0"/>
              </a:rPr>
              <a:t>;</a:t>
            </a:r>
          </a:p>
          <a:p>
            <a:pPr marL="0" indent="342900">
              <a:buNone/>
            </a:pPr>
            <a:r>
              <a:rPr lang="ru-RU" sz="2800" b="1" dirty="0" err="1" smtClean="0">
                <a:latin typeface="Times New Roman" pitchFamily="18" charset="0"/>
                <a:cs typeface="Times New Roman" pitchFamily="18" charset="0"/>
              </a:rPr>
              <a:t>Денькова</a:t>
            </a:r>
            <a:r>
              <a:rPr lang="ru-RU" sz="2800" b="1" dirty="0" smtClean="0">
                <a:latin typeface="Times New Roman" pitchFamily="18" charset="0"/>
                <a:cs typeface="Times New Roman" pitchFamily="18" charset="0"/>
              </a:rPr>
              <a:t> Ольга Валентиновна </a:t>
            </a:r>
            <a:r>
              <a:rPr lang="ru-RU" sz="2800" dirty="0" smtClean="0">
                <a:latin typeface="Times New Roman" pitchFamily="18" charset="0"/>
                <a:cs typeface="Times New Roman" pitchFamily="18" charset="0"/>
              </a:rPr>
              <a:t>– консультант отдела – </a:t>
            </a:r>
            <a:r>
              <a:rPr lang="ru-RU" sz="2800" b="1" dirty="0" smtClean="0">
                <a:latin typeface="Times New Roman" pitchFamily="18" charset="0"/>
                <a:cs typeface="Times New Roman" pitchFamily="18" charset="0"/>
              </a:rPr>
              <a:t>8 (351) 737-03-98</a:t>
            </a:r>
            <a:r>
              <a:rPr lang="ru-RU" sz="2800" dirty="0" smtClean="0">
                <a:latin typeface="Times New Roman" pitchFamily="18" charset="0"/>
                <a:cs typeface="Times New Roman" pitchFamily="18" charset="0"/>
              </a:rPr>
              <a:t>;</a:t>
            </a:r>
          </a:p>
          <a:p>
            <a:pPr marL="0" indent="342900">
              <a:buNone/>
            </a:pPr>
            <a:r>
              <a:rPr lang="ru-RU" sz="2800" b="1" dirty="0" smtClean="0">
                <a:latin typeface="Times New Roman" pitchFamily="18" charset="0"/>
                <a:cs typeface="Times New Roman" pitchFamily="18" charset="0"/>
              </a:rPr>
              <a:t>Трифонова Ирина Ивановна </a:t>
            </a:r>
            <a:r>
              <a:rPr lang="ru-RU" sz="2800" dirty="0" smtClean="0">
                <a:latin typeface="Times New Roman" pitchFamily="18" charset="0"/>
                <a:cs typeface="Times New Roman" pitchFamily="18" charset="0"/>
              </a:rPr>
              <a:t>– главный специалист отдела– </a:t>
            </a:r>
            <a:r>
              <a:rPr lang="ru-RU" sz="2800" b="1" dirty="0" smtClean="0">
                <a:latin typeface="Times New Roman" pitchFamily="18" charset="0"/>
                <a:cs typeface="Times New Roman" pitchFamily="18" charset="0"/>
              </a:rPr>
              <a:t>8 (351) 263-43-03</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584176"/>
          </a:xfrm>
        </p:spPr>
        <p:txBody>
          <a:bodyPr>
            <a:no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Обязанность руководителя муниципального учреждения представлять сведения о доходах, об имуществе и обязательствах имущественного характера</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251520" y="1844824"/>
            <a:ext cx="8640960" cy="4752528"/>
          </a:xfrm>
        </p:spPr>
        <p:txBody>
          <a:bodyPr>
            <a:normAutofit/>
          </a:bodyPr>
          <a:lstStyle/>
          <a:p>
            <a:pPr marL="0" algn="just">
              <a:spcBef>
                <a:spcPts val="0"/>
              </a:spcBef>
              <a:buNone/>
            </a:pPr>
            <a:r>
              <a:rPr lang="ru-RU" sz="2400" dirty="0" smtClean="0">
                <a:latin typeface="Times New Roman" pitchFamily="18" charset="0"/>
                <a:cs typeface="Times New Roman" pitchFamily="18" charset="0"/>
              </a:rPr>
              <a:t>    В соответствии со статьей 8 Федерального закона                              от 25.12.2008 г. № 273-ФЗ «О противодействии коррупции» сведения о </a:t>
            </a:r>
            <a:r>
              <a:rPr lang="ru-RU" sz="2400" u="sng" dirty="0" smtClean="0">
                <a:latin typeface="Times New Roman" pitchFamily="18" charset="0"/>
                <a:cs typeface="Times New Roman" pitchFamily="18" charset="0"/>
              </a:rPr>
              <a:t>своих</a:t>
            </a:r>
            <a:r>
              <a:rPr lang="ru-RU" sz="2400" dirty="0" smtClean="0">
                <a:latin typeface="Times New Roman" pitchFamily="18" charset="0"/>
                <a:cs typeface="Times New Roman" pitchFamily="18" charset="0"/>
              </a:rPr>
              <a:t> доходах, об имуществе и обязательствах имущественного характера, а также о доходах, об имуществе и обязательствах имущественного характера своих </a:t>
            </a:r>
            <a:r>
              <a:rPr lang="ru-RU" sz="2400" u="sng" dirty="0" smtClean="0">
                <a:latin typeface="Times New Roman" pitchFamily="18" charset="0"/>
                <a:cs typeface="Times New Roman" pitchFamily="18" charset="0"/>
              </a:rPr>
              <a:t>супруги (супруга) и несовершеннолетних детей</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обязаны</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представлять</a:t>
            </a:r>
            <a:r>
              <a:rPr lang="ru-RU" sz="2400" dirty="0" smtClean="0">
                <a:latin typeface="Times New Roman" pitchFamily="18" charset="0"/>
                <a:cs typeface="Times New Roman" pitchFamily="18" charset="0"/>
              </a:rPr>
              <a:t> представителю нанимателя (работодателю):</a:t>
            </a:r>
          </a:p>
          <a:p>
            <a:pPr marL="0" algn="just">
              <a:spcBef>
                <a:spcPts val="0"/>
              </a:spcBef>
              <a:buNone/>
            </a:pPr>
            <a:r>
              <a:rPr lang="ru-RU" sz="2400" dirty="0" smtClean="0">
                <a:latin typeface="Times New Roman" pitchFamily="18" charset="0"/>
                <a:cs typeface="Times New Roman" pitchFamily="18" charset="0"/>
              </a:rPr>
              <a:t>    1) граждане, претендующие на замещение должностей руководителей государственных (муниципальных) учреждений;</a:t>
            </a:r>
          </a:p>
          <a:p>
            <a:pPr marL="0" algn="just">
              <a:spcBef>
                <a:spcPts val="0"/>
              </a:spcBef>
              <a:buNone/>
            </a:pPr>
            <a:r>
              <a:rPr lang="ru-RU" sz="2400" dirty="0" smtClean="0">
                <a:latin typeface="Times New Roman" pitchFamily="18" charset="0"/>
                <a:cs typeface="Times New Roman" pitchFamily="18" charset="0"/>
              </a:rPr>
              <a:t>    2) лица, замещающие должности руководителей государственных (муниципальных) учреждений.</a:t>
            </a:r>
            <a:endParaRPr lang="ru-RU" sz="2400" dirty="0" smtClean="0">
              <a:latin typeface="Times New Roman" pitchFamily="18" charset="0"/>
              <a:cs typeface="Times New Roman" pitchFamily="18" charset="0"/>
              <a:hlinkClick r:id="rId2"/>
            </a:endParaRPr>
          </a:p>
          <a:p>
            <a:pPr marL="0">
              <a:spcBef>
                <a:spcPts val="0"/>
              </a:spcBef>
              <a:buNone/>
            </a:pP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140968"/>
          </a:xfrm>
          <a:blipFill>
            <a:blip r:embed="rId2" cstate="print"/>
            <a:tile tx="0" ty="0" sx="100000" sy="100000" flip="none" algn="tl"/>
          </a:blipFill>
        </p:spPr>
        <p:txBody>
          <a:bodyPr>
            <a:normAutofit/>
          </a:bodyPr>
          <a:lstStyle/>
          <a:p>
            <a:pPr algn="ctr"/>
            <a:r>
              <a:rPr lang="ru-RU"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ЛИЧНАЯ ЗАИНТЕРЕСОВАННОСТЬ         И  КОНФЛИКТ ИНТЕРЕСОВ РУКОВОДИТЕЛЕЙ МУНИЦИПАЛЬНЫХ УЧРЕЖДЕНИЙ ЧЕЛЯБИНСКОЙ ОБЛАСТИ</a:t>
            </a:r>
            <a:endParaRPr lang="ru-RU" sz="3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Содержимое 3"/>
          <p:cNvSpPr>
            <a:spLocks noGrp="1"/>
          </p:cNvSpPr>
          <p:nvPr>
            <p:ph idx="1"/>
          </p:nvPr>
        </p:nvSpPr>
        <p:spPr>
          <a:xfrm>
            <a:off x="0" y="2996952"/>
            <a:ext cx="9144000" cy="3861048"/>
          </a:xfrm>
          <a:blipFill>
            <a:blip r:embed="rId2" cstate="print"/>
            <a:tile tx="0" ty="0" sx="100000" sy="100000" flip="none" algn="tl"/>
          </a:blipFill>
        </p:spPr>
        <p:txBody>
          <a:bodyPr>
            <a:normAutofit/>
          </a:bodyPr>
          <a:lstStyle/>
          <a:p>
            <a:pPr marL="0" algn="ctr">
              <a:spcBef>
                <a:spcPts val="0"/>
              </a:spcBef>
              <a:buNone/>
            </a:pPr>
            <a:endParaRPr lang="ru-RU" sz="1200" dirty="0" smtClean="0">
              <a:solidFill>
                <a:schemeClr val="bg1">
                  <a:lumMod val="75000"/>
                  <a:lumOff val="25000"/>
                </a:schemeClr>
              </a:solidFill>
              <a:latin typeface="Times New Roman" pitchFamily="18" charset="0"/>
              <a:cs typeface="Times New Roman" pitchFamily="18" charset="0"/>
            </a:endParaRP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Согласно Федерального закона</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от 25.12.2008 года № 273-ФЗ</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«О противодействии коррупции»</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руководители </a:t>
            </a:r>
            <a:r>
              <a:rPr lang="ru-RU" sz="3600" b="1" dirty="0" smtClean="0">
                <a:solidFill>
                  <a:schemeClr val="bg1">
                    <a:lumMod val="75000"/>
                    <a:lumOff val="25000"/>
                  </a:schemeClr>
                </a:solidFill>
                <a:latin typeface="Times New Roman" pitchFamily="18" charset="0"/>
                <a:cs typeface="Times New Roman" pitchFamily="18" charset="0"/>
              </a:rPr>
              <a:t>обязаны</a:t>
            </a:r>
            <a:r>
              <a:rPr lang="ru-RU" sz="3600" dirty="0" smtClean="0">
                <a:solidFill>
                  <a:schemeClr val="bg1">
                    <a:lumMod val="75000"/>
                    <a:lumOff val="25000"/>
                  </a:schemeClr>
                </a:solidFill>
                <a:latin typeface="Times New Roman" pitchFamily="18" charset="0"/>
                <a:cs typeface="Times New Roman" pitchFamily="18" charset="0"/>
              </a:rPr>
              <a:t> принимать меры по предупреждению коррупции</a:t>
            </a:r>
            <a:endParaRPr lang="ru-RU" sz="3600" dirty="0">
              <a:solidFill>
                <a:schemeClr val="bg1">
                  <a:lumMod val="75000"/>
                  <a:lumOff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9010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Статья 13.3. Обязанность организаций принимать меры по предупреждению коррупции</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(введена Федеральным законом от 03.12.2012 № 231-ФЗ)</a:t>
            </a:r>
            <a:br>
              <a:rPr lang="ru-RU" sz="2000" b="1"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1. Организации обязаны разрабатывать и принимать меры по предупреждению коррупции.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a:t>
            </a:r>
            <a:r>
              <a:rPr lang="ru-RU" sz="2000" b="1" dirty="0" smtClean="0">
                <a:latin typeface="Times New Roman" pitchFamily="18" charset="0"/>
                <a:cs typeface="Times New Roman" pitchFamily="18" charset="0"/>
              </a:rPr>
              <a:t>Меры по предупреждению коррупции, принимаемые в организации, могут включать:</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определение подразделений или должностных лиц, ответственных за профилактику коррупционных и иных правонарушений;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сотрудничество организации с правоохранительными органами;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 разработку и внедрение в практику стандартов и процедур, направленных на обеспечение добросовестной работы организации;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4) принятие кодекса этики и служебного поведения работников организации;</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5) предотвращение и урегулирование конфликта интересов</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 недопущение составления неофициальной отчетности и использования поддельных документов.</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186893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76064"/>
          </a:xfrm>
        </p:spPr>
        <p:txBody>
          <a:bodyPr>
            <a:noAutofit/>
          </a:bodyPr>
          <a:lstStyle/>
          <a:p>
            <a:pPr algn="ctr"/>
            <a:r>
              <a:rPr lang="ru-RU" sz="3200" b="1" dirty="0" smtClean="0">
                <a:latin typeface="Times New Roman" pitchFamily="18" charset="0"/>
                <a:cs typeface="Times New Roman" pitchFamily="18" charset="0"/>
              </a:rPr>
              <a:t>Статья 10. Конфликт интересов</a:t>
            </a:r>
            <a:endParaRPr lang="ru-RU" sz="3200" dirty="0"/>
          </a:p>
        </p:txBody>
      </p:sp>
      <p:sp>
        <p:nvSpPr>
          <p:cNvPr id="3" name="Содержимое 2"/>
          <p:cNvSpPr>
            <a:spLocks noGrp="1"/>
          </p:cNvSpPr>
          <p:nvPr>
            <p:ph idx="1"/>
          </p:nvPr>
        </p:nvSpPr>
        <p:spPr>
          <a:xfrm>
            <a:off x="467544" y="764704"/>
            <a:ext cx="8229600" cy="5400600"/>
          </a:xfrm>
        </p:spPr>
        <p:txBody>
          <a:bodyPr>
            <a:noAutofit/>
          </a:bodyPr>
          <a:lstStyle/>
          <a:p>
            <a:pPr>
              <a:buNone/>
            </a:pPr>
            <a:r>
              <a:rPr lang="ru-RU" sz="1900" dirty="0" smtClean="0">
                <a:latin typeface="Times New Roman" pitchFamily="18" charset="0"/>
                <a:cs typeface="Times New Roman" pitchFamily="18" charset="0"/>
              </a:rPr>
              <a:t>1. </a:t>
            </a:r>
            <a:r>
              <a:rPr lang="ru-RU" sz="1900" b="1" dirty="0" smtClean="0">
                <a:latin typeface="Times New Roman" pitchFamily="18" charset="0"/>
                <a:cs typeface="Times New Roman" pitchFamily="18" charset="0"/>
              </a:rPr>
              <a:t>Под конфликтом интересов</a:t>
            </a:r>
            <a:r>
              <a:rPr lang="ru-RU" sz="1900" dirty="0" smtClean="0">
                <a:latin typeface="Times New Roman" pitchFamily="18" charset="0"/>
                <a:cs typeface="Times New Roman" pitchFamily="18" charset="0"/>
              </a:rPr>
              <a:t>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buNone/>
            </a:pPr>
            <a:r>
              <a:rPr lang="ru-RU" sz="1900" dirty="0" smtClean="0">
                <a:latin typeface="Times New Roman" pitchFamily="18" charset="0"/>
                <a:cs typeface="Times New Roman" pitchFamily="18" charset="0"/>
              </a:rPr>
              <a:t>2.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a:t>
            </a:r>
            <a:r>
              <a:rPr lang="ru-RU" sz="1900" b="1" dirty="0" smtClean="0">
                <a:latin typeface="Times New Roman" pitchFamily="18" charset="0"/>
                <a:cs typeface="Times New Roman" pitchFamily="18" charset="0"/>
              </a:rPr>
              <a:t>под личной заинтересованностью</a:t>
            </a:r>
            <a:r>
              <a:rPr lang="ru-RU" sz="1900" dirty="0" smtClean="0">
                <a:latin typeface="Times New Roman" pitchFamily="18" charset="0"/>
                <a:cs typeface="Times New Roman" pitchFamily="18" charset="0"/>
              </a:rPr>
              <a:t>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и (или) лица, состоящие с ним в близком родстве или свойстве, связаны имущественными, корпоративными или иными близкими отношениями.</a:t>
            </a:r>
            <a:r>
              <a:rPr lang="ru-RU" sz="1900" b="1" dirty="0" smtClean="0">
                <a:latin typeface="Times New Roman" pitchFamily="18" charset="0"/>
                <a:cs typeface="Times New Roman" pitchFamily="18" charset="0"/>
              </a:rPr>
              <a:t> </a:t>
            </a:r>
            <a:endParaRPr lang="ru-RU"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120680"/>
          </a:xfrm>
        </p:spPr>
        <p:txBody>
          <a:bodyPr>
            <a:normAutofit lnSpcReduction="10000"/>
          </a:bodyPr>
          <a:lstStyle/>
          <a:p>
            <a:pPr marL="0" algn="ctr">
              <a:spcBef>
                <a:spcPts val="0"/>
              </a:spcBef>
              <a:buNone/>
            </a:pPr>
            <a:r>
              <a:rPr lang="ru-RU" sz="2600" b="1" cap="all"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Конфликт интересов может возникать в связи с широким набором различных факторов</a:t>
            </a:r>
            <a:r>
              <a:rPr lang="ru-RU" sz="26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t>
            </a:r>
            <a:r>
              <a:rPr lang="ru-RU" sz="2600" b="1" dirty="0" smtClean="0">
                <a:latin typeface="Times New Roman" pitchFamily="18" charset="0"/>
                <a:cs typeface="Times New Roman" pitchFamily="18" charset="0"/>
              </a:rPr>
              <a:t> Например, в связи с:</a:t>
            </a:r>
          </a:p>
          <a:p>
            <a:pPr marL="0">
              <a:spcBef>
                <a:spcPts val="0"/>
              </a:spcBef>
              <a:buFontTx/>
              <a:buChar char="-"/>
            </a:pPr>
            <a:r>
              <a:rPr lang="ru-RU" sz="2400" dirty="0" smtClean="0">
                <a:latin typeface="Times New Roman" pitchFamily="18" charset="0"/>
                <a:cs typeface="Times New Roman" pitchFamily="18" charset="0"/>
              </a:rPr>
              <a:t>использованием служебного положения для лоббирования чьих-либо интересов;</a:t>
            </a:r>
          </a:p>
          <a:p>
            <a:pPr marL="0">
              <a:spcBef>
                <a:spcPts val="0"/>
              </a:spcBef>
              <a:buFontTx/>
              <a:buChar char="-"/>
            </a:pPr>
            <a:r>
              <a:rPr lang="ru-RU" sz="2400" dirty="0" smtClean="0">
                <a:latin typeface="Times New Roman" pitchFamily="18" charset="0"/>
                <a:cs typeface="Times New Roman" pitchFamily="18" charset="0"/>
              </a:rPr>
              <a:t>корыстным использованием конфиденциальной и служебной информации;</a:t>
            </a:r>
          </a:p>
          <a:p>
            <a:pPr marL="0">
              <a:spcBef>
                <a:spcPts val="0"/>
              </a:spcBef>
              <a:buFontTx/>
              <a:buChar char="-"/>
            </a:pPr>
            <a:r>
              <a:rPr lang="ru-RU" sz="2400" dirty="0" smtClean="0">
                <a:latin typeface="Times New Roman" pitchFamily="18" charset="0"/>
                <a:cs typeface="Times New Roman" pitchFamily="18" charset="0"/>
              </a:rPr>
              <a:t>использованием ресурсов своей организации или курируемых организаций в личных интересах;</a:t>
            </a:r>
          </a:p>
          <a:p>
            <a:pPr marL="0">
              <a:spcBef>
                <a:spcPts val="0"/>
              </a:spcBef>
              <a:buFontTx/>
              <a:buChar char="-"/>
            </a:pPr>
            <a:r>
              <a:rPr lang="ru-RU" sz="2400" dirty="0" smtClean="0">
                <a:latin typeface="Times New Roman" pitchFamily="18" charset="0"/>
                <a:cs typeface="Times New Roman" pitchFamily="18" charset="0"/>
              </a:rPr>
              <a:t>использованием служебного положения для целей развития личного бизнеса или бизнеса близких родственников и членов семьи;</a:t>
            </a:r>
          </a:p>
          <a:p>
            <a:pPr marL="0">
              <a:spcBef>
                <a:spcPts val="0"/>
              </a:spcBef>
              <a:buFontTx/>
              <a:buChar char="-"/>
            </a:pPr>
            <a:r>
              <a:rPr lang="ru-RU" sz="2400" dirty="0" smtClean="0">
                <a:latin typeface="Times New Roman" pitchFamily="18" charset="0"/>
                <a:cs typeface="Times New Roman" pitchFamily="18" charset="0"/>
              </a:rPr>
              <a:t>разрешение дел, касающихся близких ему людей (родственников или друзей);</a:t>
            </a:r>
          </a:p>
          <a:p>
            <a:pPr marL="0">
              <a:spcBef>
                <a:spcPts val="0"/>
              </a:spcBef>
              <a:buFontTx/>
              <a:buChar char="-"/>
            </a:pPr>
            <a:r>
              <a:rPr lang="ru-RU" sz="2400" dirty="0" smtClean="0">
                <a:latin typeface="Times New Roman" pitchFamily="18" charset="0"/>
                <a:cs typeface="Times New Roman" pitchFamily="18" charset="0"/>
              </a:rPr>
              <a:t>наличием в служебных полномочиях сфер, подразумевающих принятие решений на основе субъективных оценок;</a:t>
            </a:r>
          </a:p>
          <a:p>
            <a:pPr marL="0">
              <a:spcBef>
                <a:spcPts val="0"/>
              </a:spcBef>
              <a:buNone/>
            </a:pPr>
            <a:r>
              <a:rPr lang="ru-RU" sz="2400" dirty="0" smtClean="0">
                <a:latin typeface="Times New Roman" pitchFamily="18" charset="0"/>
                <a:cs typeface="Times New Roman" pitchFamily="18" charset="0"/>
              </a:rPr>
              <a:t>- несовершенством системы отчетности, контроля и аудита деятельности.</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Autofit/>
          </a:bodyPr>
          <a:lstStyle/>
          <a:p>
            <a:pPr algn="ctr"/>
            <a:r>
              <a:rPr lang="ru-RU" sz="3200" b="1" dirty="0" smtClean="0">
                <a:latin typeface="Times New Roman" pitchFamily="18" charset="0"/>
                <a:cs typeface="Times New Roman" pitchFamily="18" charset="0"/>
              </a:rPr>
              <a:t>Конфликт интересов по «кругу лиц»</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251520" y="1196752"/>
            <a:ext cx="8712968" cy="5217443"/>
          </a:xfrm>
        </p:spPr>
        <p:txBody>
          <a:bodyPr>
            <a:normAutofit/>
          </a:bodyPr>
          <a:lstStyle/>
          <a:p>
            <a:pPr>
              <a:buNone/>
            </a:pPr>
            <a:endParaRPr lang="ru-RU" sz="200" dirty="0"/>
          </a:p>
        </p:txBody>
      </p:sp>
      <p:sp>
        <p:nvSpPr>
          <p:cNvPr id="5" name="Овал 4"/>
          <p:cNvSpPr/>
          <p:nvPr/>
        </p:nvSpPr>
        <p:spPr>
          <a:xfrm>
            <a:off x="3491880" y="3068960"/>
            <a:ext cx="24482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Руководитель учреждения</a:t>
            </a:r>
            <a:endParaRPr lang="ru-RU" dirty="0"/>
          </a:p>
        </p:txBody>
      </p:sp>
      <p:sp>
        <p:nvSpPr>
          <p:cNvPr id="6" name="Скругленный прямоугольник 5"/>
          <p:cNvSpPr/>
          <p:nvPr/>
        </p:nvSpPr>
        <p:spPr>
          <a:xfrm>
            <a:off x="251520" y="1772816"/>
            <a:ext cx="1944216" cy="158417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Дети руководителя и дети супругов руководителя</a:t>
            </a:r>
            <a:endParaRPr lang="ru-RU" sz="1600" dirty="0"/>
          </a:p>
        </p:txBody>
      </p:sp>
      <p:sp>
        <p:nvSpPr>
          <p:cNvPr id="7" name="Скругленный прямоугольник 6"/>
          <p:cNvSpPr/>
          <p:nvPr/>
        </p:nvSpPr>
        <p:spPr>
          <a:xfrm>
            <a:off x="4932040" y="1340768"/>
            <a:ext cx="2088232" cy="122413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Супруги руководителя, супруги детей руководителя</a:t>
            </a:r>
            <a:endParaRPr lang="ru-RU" dirty="0"/>
          </a:p>
        </p:txBody>
      </p:sp>
      <p:sp>
        <p:nvSpPr>
          <p:cNvPr id="9" name="Скругленный прямоугольник 8"/>
          <p:cNvSpPr/>
          <p:nvPr/>
        </p:nvSpPr>
        <p:spPr>
          <a:xfrm>
            <a:off x="2627784" y="1268760"/>
            <a:ext cx="1944216" cy="122413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Родители, братья, сестры руководителя</a:t>
            </a:r>
            <a:endParaRPr lang="ru-RU" dirty="0"/>
          </a:p>
        </p:txBody>
      </p:sp>
      <p:sp>
        <p:nvSpPr>
          <p:cNvPr id="10" name="Скругленный прямоугольник 9"/>
          <p:cNvSpPr/>
          <p:nvPr/>
        </p:nvSpPr>
        <p:spPr>
          <a:xfrm>
            <a:off x="6948264" y="2708920"/>
            <a:ext cx="1944216" cy="12961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Друзья руководителя, его дальние родственники</a:t>
            </a:r>
            <a:endParaRPr lang="ru-RU" dirty="0"/>
          </a:p>
        </p:txBody>
      </p:sp>
      <p:sp>
        <p:nvSpPr>
          <p:cNvPr id="12" name="Скругленный прямоугольник 11"/>
          <p:cNvSpPr/>
          <p:nvPr/>
        </p:nvSpPr>
        <p:spPr>
          <a:xfrm>
            <a:off x="1403648" y="4293096"/>
            <a:ext cx="2016224" cy="216024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Гражданин или организация, с которыми руководитель связан финансовыми или иными обязательствами</a:t>
            </a:r>
            <a:r>
              <a:rPr lang="ru-RU" sz="1400" dirty="0" smtClean="0"/>
              <a:t> </a:t>
            </a:r>
            <a:endParaRPr lang="ru-RU" sz="1400" dirty="0"/>
          </a:p>
        </p:txBody>
      </p:sp>
      <p:sp>
        <p:nvSpPr>
          <p:cNvPr id="13" name="Скругленный прямоугольник 12"/>
          <p:cNvSpPr/>
          <p:nvPr/>
        </p:nvSpPr>
        <p:spPr>
          <a:xfrm>
            <a:off x="5508104" y="4365104"/>
            <a:ext cx="2088232" cy="187220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Организации, владельцем, руководителем которых являлся (является) руководитель</a:t>
            </a:r>
            <a:endParaRPr lang="ru-RU" sz="1600" dirty="0"/>
          </a:p>
        </p:txBody>
      </p:sp>
      <p:cxnSp>
        <p:nvCxnSpPr>
          <p:cNvPr id="15" name="Прямая со стрелкой 14"/>
          <p:cNvCxnSpPr/>
          <p:nvPr/>
        </p:nvCxnSpPr>
        <p:spPr>
          <a:xfrm flipH="1" flipV="1">
            <a:off x="3707904" y="2564904"/>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5580112" y="2708920"/>
            <a:ext cx="28803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H="1" flipV="1">
            <a:off x="2267744" y="2996952"/>
            <a:ext cx="115212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3563888" y="41490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4932040" y="4293096"/>
            <a:ext cx="4320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V="1">
            <a:off x="5940152" y="3429000"/>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143000"/>
          </a:xfrm>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СИТУАЦИИ КОНФЛИКТА ИНТЕРЕСОВ</a:t>
            </a:r>
            <a:endParaRPr lang="ru-RU" sz="28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585176827"/>
              </p:ext>
            </p:extLst>
          </p:nvPr>
        </p:nvGraphicFramePr>
        <p:xfrm>
          <a:off x="457200" y="1341438"/>
          <a:ext cx="8229600" cy="5183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СИТУАЦИИ КОНФЛИКТА ИНТЕРЕСОВ</a:t>
            </a:r>
            <a:endParaRPr lang="ru-RU" sz="2800"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16067544"/>
              </p:ext>
            </p:extLst>
          </p:nvPr>
        </p:nvGraphicFramePr>
        <p:xfrm>
          <a:off x="457200" y="1412875"/>
          <a:ext cx="8229600" cy="4713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2033</TotalTime>
  <Words>1361</Words>
  <Application>Microsoft Office PowerPoint</Application>
  <PresentationFormat>Экран (4:3)</PresentationFormat>
  <Paragraphs>78</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Franklin Gothic Book</vt:lpstr>
      <vt:lpstr>Times New Roman</vt:lpstr>
      <vt:lpstr>Wingdings 2</vt:lpstr>
      <vt:lpstr>Техническая</vt:lpstr>
      <vt:lpstr>Презентация PowerPoint</vt:lpstr>
      <vt:lpstr>Обязанность руководителя муниципального учреждения представлять сведения о доходах, об имуществе и обязательствах имущественного характера</vt:lpstr>
      <vt:lpstr>ЛИЧНАЯ ЗАИНТЕРЕСОВАННОСТЬ         И  КОНФЛИКТ ИНТЕРЕСОВ РУКОВОДИТЕЛЕЙ МУНИЦИПАЛЬНЫХ УЧРЕЖДЕНИЙ ЧЕЛЯБИНСКОЙ ОБЛАСТИ</vt:lpstr>
      <vt:lpstr>Статья 13.3. Обязанность организаций принимать меры по предупреждению коррупции (введена Федеральным законом от 03.12.2012 № 231-ФЗ)   1. Организации обязаны разрабатывать и принимать меры по предупреждению коррупции. 2. Меры по предупреждению коррупции, принимаемые в организации, могут включать: 1) определение подразделений или должностных лиц, ответственных за профилактику коррупционных и иных правонарушений; 2) сотрудничество организации с правоохранительными органами; 3) разработку и внедрение в практику стандартов и процедур, направленных на обеспечение добросовестной работы организации; 4) принятие кодекса этики и служебного поведения работников организации; 5) предотвращение и урегулирование конфликта интересов; 6) недопущение составления неофициальной отчетности и использования поддельных документов.</vt:lpstr>
      <vt:lpstr>Статья 10. Конфликт интересов</vt:lpstr>
      <vt:lpstr>Презентация PowerPoint</vt:lpstr>
      <vt:lpstr>Конфликт интересов по «кругу лиц»</vt:lpstr>
      <vt:lpstr>ПРИМЕРЫ СИТУАЦИИ КОНФЛИКТА ИНТЕРЕСОВ</vt:lpstr>
      <vt:lpstr>ПРИМЕРЫ СИТУАЦИИ КОНФЛИКТА ИНТЕРЕСОВ</vt:lpstr>
      <vt:lpstr>Порядок действий руководителя при выявлении конфликта интересов</vt:lpstr>
      <vt:lpstr>Порядок уведомления о возникновении либо возможном возникновении конфликта интересов:</vt:lpstr>
      <vt:lpstr>Меры по урегулированию и предотвращению конфликта интересов</vt:lpstr>
      <vt:lpstr>Ответственность за несоблюдение законодательства по противодействию коррупции:</vt:lpstr>
      <vt:lpstr>Примеры ситуаций конфликта интересов</vt:lpstr>
      <vt:lpstr>Примеры ситуаций конфликта интересов</vt:lpstr>
      <vt:lpstr>Примеры ситуаций конфликта интересов</vt:lpstr>
      <vt:lpstr>Благодарю за внимание</vt:lpstr>
      <vt:lpstr>По всем вопросам обращаться в Управление государственной службы и противодействия коррупции Правительства Челябинской области:</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denkovaov</dc:creator>
  <cp:lastModifiedBy>*</cp:lastModifiedBy>
  <cp:revision>187</cp:revision>
  <cp:lastPrinted>2017-12-15T06:46:43Z</cp:lastPrinted>
  <dcterms:created xsi:type="dcterms:W3CDTF">2017-11-07T04:52:58Z</dcterms:created>
  <dcterms:modified xsi:type="dcterms:W3CDTF">2019-10-09T05:24:01Z</dcterms:modified>
</cp:coreProperties>
</file>